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2" r:id="rId5"/>
    <p:sldId id="279" r:id="rId6"/>
    <p:sldId id="289" r:id="rId7"/>
    <p:sldId id="290" r:id="rId8"/>
    <p:sldId id="310" r:id="rId9"/>
    <p:sldId id="311" r:id="rId10"/>
    <p:sldId id="30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309" autoAdjust="0"/>
    <p:restoredTop sz="94660"/>
  </p:normalViewPr>
  <p:slideViewPr>
    <p:cSldViewPr snapToGrid="0">
      <p:cViewPr varScale="1">
        <p:scale>
          <a:sx n="112" d="100"/>
          <a:sy n="112" d="100"/>
        </p:scale>
        <p:origin x="132"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3266438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4044360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3465116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1087774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900845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1465487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1861265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1826570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2341681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3791839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1167374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2D050">
            <a:alpha val="45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8DB400-839C-4274-888F-B65E7A21D40C}" type="datetimeFigureOut">
              <a:rPr lang="en-GB" smtClean="0"/>
              <a:t>19/03/2024</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BCF8A0-F8AF-4FB8-B2CC-4121D817F0B9}" type="slidenum">
              <a:rPr lang="en-GB" smtClean="0"/>
              <a:t>‹#›</a:t>
            </a:fld>
            <a:endParaRPr lang="en-GB" dirty="0"/>
          </a:p>
        </p:txBody>
      </p:sp>
    </p:spTree>
    <p:extLst>
      <p:ext uri="{BB962C8B-B14F-4D97-AF65-F5344CB8AC3E}">
        <p14:creationId xmlns:p14="http://schemas.microsoft.com/office/powerpoint/2010/main" val="181664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87066" y="2151728"/>
            <a:ext cx="9017868" cy="2554545"/>
          </a:xfrm>
          <a:prstGeom prst="rect">
            <a:avLst/>
          </a:prstGeom>
          <a:noFill/>
        </p:spPr>
        <p:txBody>
          <a:bodyPr wrap="square" rtlCol="0">
            <a:spAutoFit/>
          </a:bodyPr>
          <a:lstStyle/>
          <a:p>
            <a:pPr algn="ctr"/>
            <a:r>
              <a:rPr lang="en-GB" sz="8000" b="1" dirty="0">
                <a:solidFill>
                  <a:srgbClr val="7030A0"/>
                </a:solidFill>
                <a:latin typeface="Comic Sans MS" panose="030F0702030302020204" pitchFamily="66" charset="0"/>
              </a:rPr>
              <a:t>In what ways can we feel hurt?</a:t>
            </a:r>
          </a:p>
        </p:txBody>
      </p:sp>
      <p:sp>
        <p:nvSpPr>
          <p:cNvPr id="4" name="TextBox 3"/>
          <p:cNvSpPr txBox="1"/>
          <p:nvPr/>
        </p:nvSpPr>
        <p:spPr>
          <a:xfrm>
            <a:off x="9407465" y="112797"/>
            <a:ext cx="2594036" cy="830997"/>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What Makes Us Feel Hurt?</a:t>
            </a:r>
          </a:p>
        </p:txBody>
      </p:sp>
    </p:spTree>
    <p:extLst>
      <p:ext uri="{BB962C8B-B14F-4D97-AF65-F5344CB8AC3E}">
        <p14:creationId xmlns:p14="http://schemas.microsoft.com/office/powerpoint/2010/main" val="372438398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D1F5EBB-1783-FDC1-B76F-70AD7FD73170}"/>
              </a:ext>
            </a:extLst>
          </p:cNvPr>
          <p:cNvSpPr txBox="1"/>
          <p:nvPr/>
        </p:nvSpPr>
        <p:spPr>
          <a:xfrm>
            <a:off x="429959" y="528295"/>
            <a:ext cx="3255255" cy="584775"/>
          </a:xfrm>
          <a:prstGeom prst="rect">
            <a:avLst/>
          </a:prstGeom>
          <a:noFill/>
        </p:spPr>
        <p:txBody>
          <a:bodyPr wrap="square">
            <a:spAutoFit/>
          </a:bodyPr>
          <a:lstStyle/>
          <a:p>
            <a:r>
              <a:rPr lang="en-US" sz="3200" b="1" dirty="0">
                <a:solidFill>
                  <a:srgbClr val="7030A0"/>
                </a:solidFill>
                <a:latin typeface="Comic Sans MS" panose="030F0702030302020204" pitchFamily="66" charset="0"/>
              </a:rPr>
              <a:t>Physically hurt</a:t>
            </a:r>
            <a:endParaRPr lang="en-GB" sz="3200" dirty="0"/>
          </a:p>
        </p:txBody>
      </p:sp>
      <p:sp>
        <p:nvSpPr>
          <p:cNvPr id="22" name="TextBox 21">
            <a:extLst>
              <a:ext uri="{FF2B5EF4-FFF2-40B4-BE49-F238E27FC236}">
                <a16:creationId xmlns:a16="http://schemas.microsoft.com/office/drawing/2014/main" id="{7EB65351-52A5-E271-A27D-047531353825}"/>
              </a:ext>
            </a:extLst>
          </p:cNvPr>
          <p:cNvSpPr txBox="1"/>
          <p:nvPr/>
        </p:nvSpPr>
        <p:spPr>
          <a:xfrm>
            <a:off x="4385576" y="1712388"/>
            <a:ext cx="3420848" cy="584775"/>
          </a:xfrm>
          <a:prstGeom prst="rect">
            <a:avLst/>
          </a:prstGeom>
          <a:noFill/>
        </p:spPr>
        <p:txBody>
          <a:bodyPr wrap="square">
            <a:spAutoFit/>
          </a:bodyPr>
          <a:lstStyle/>
          <a:p>
            <a:r>
              <a:rPr lang="en-US" sz="3200" b="1" dirty="0">
                <a:solidFill>
                  <a:srgbClr val="7030A0"/>
                </a:solidFill>
                <a:latin typeface="Comic Sans MS" panose="030F0702030302020204" pitchFamily="66" charset="0"/>
              </a:rPr>
              <a:t>Emotionally hurt</a:t>
            </a:r>
            <a:endParaRPr lang="en-GB" sz="3200" dirty="0"/>
          </a:p>
        </p:txBody>
      </p:sp>
      <p:sp>
        <p:nvSpPr>
          <p:cNvPr id="2" name="TextBox 1">
            <a:extLst>
              <a:ext uri="{FF2B5EF4-FFF2-40B4-BE49-F238E27FC236}">
                <a16:creationId xmlns:a16="http://schemas.microsoft.com/office/drawing/2014/main" id="{12EBA933-6C8E-4653-8EDE-34A7AB93DC51}"/>
              </a:ext>
            </a:extLst>
          </p:cNvPr>
          <p:cNvSpPr txBox="1"/>
          <p:nvPr/>
        </p:nvSpPr>
        <p:spPr>
          <a:xfrm>
            <a:off x="9407465" y="112797"/>
            <a:ext cx="2594036" cy="830997"/>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What Makes Us Feel Hurt?</a:t>
            </a:r>
          </a:p>
        </p:txBody>
      </p:sp>
      <p:pic>
        <p:nvPicPr>
          <p:cNvPr id="8" name="Picture 7">
            <a:extLst>
              <a:ext uri="{FF2B5EF4-FFF2-40B4-BE49-F238E27FC236}">
                <a16:creationId xmlns:a16="http://schemas.microsoft.com/office/drawing/2014/main" id="{5AF56A85-7557-22FB-DD8D-37E21CB83A83}"/>
              </a:ext>
            </a:extLst>
          </p:cNvPr>
          <p:cNvPicPr>
            <a:picLocks noChangeAspect="1"/>
          </p:cNvPicPr>
          <p:nvPr/>
        </p:nvPicPr>
        <p:blipFill>
          <a:blip r:embed="rId2"/>
          <a:stretch>
            <a:fillRect/>
          </a:stretch>
        </p:blipFill>
        <p:spPr>
          <a:xfrm>
            <a:off x="2757487" y="5203263"/>
            <a:ext cx="6677026" cy="1533683"/>
          </a:xfrm>
          <a:prstGeom prst="rect">
            <a:avLst/>
          </a:prstGeom>
        </p:spPr>
      </p:pic>
      <p:pic>
        <p:nvPicPr>
          <p:cNvPr id="1028" name="Picture 4">
            <a:extLst>
              <a:ext uri="{FF2B5EF4-FFF2-40B4-BE49-F238E27FC236}">
                <a16:creationId xmlns:a16="http://schemas.microsoft.com/office/drawing/2014/main" id="{138F2DFF-A013-5BD0-7E96-97D2881608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361" y="1173779"/>
            <a:ext cx="2076450" cy="20764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7E03BF4-C0D3-5A91-0CB2-45BDF7538543}"/>
              </a:ext>
            </a:extLst>
          </p:cNvPr>
          <p:cNvPicPr>
            <a:picLocks noChangeAspect="1"/>
          </p:cNvPicPr>
          <p:nvPr/>
        </p:nvPicPr>
        <p:blipFill>
          <a:blip r:embed="rId4"/>
          <a:stretch>
            <a:fillRect/>
          </a:stretch>
        </p:blipFill>
        <p:spPr>
          <a:xfrm>
            <a:off x="4186064" y="2520829"/>
            <a:ext cx="3819872" cy="2458768"/>
          </a:xfrm>
          <a:prstGeom prst="rect">
            <a:avLst/>
          </a:prstGeom>
        </p:spPr>
      </p:pic>
      <p:sp>
        <p:nvSpPr>
          <p:cNvPr id="12" name="TextBox 11">
            <a:extLst>
              <a:ext uri="{FF2B5EF4-FFF2-40B4-BE49-F238E27FC236}">
                <a16:creationId xmlns:a16="http://schemas.microsoft.com/office/drawing/2014/main" id="{06ADF4BF-1DC4-44F9-40D7-DA4B1BEBEE91}"/>
              </a:ext>
            </a:extLst>
          </p:cNvPr>
          <p:cNvSpPr txBox="1"/>
          <p:nvPr/>
        </p:nvSpPr>
        <p:spPr>
          <a:xfrm>
            <a:off x="8266774" y="1172692"/>
            <a:ext cx="2982481" cy="584775"/>
          </a:xfrm>
          <a:prstGeom prst="rect">
            <a:avLst/>
          </a:prstGeom>
          <a:noFill/>
        </p:spPr>
        <p:txBody>
          <a:bodyPr wrap="square">
            <a:spAutoFit/>
          </a:bodyPr>
          <a:lstStyle/>
          <a:p>
            <a:pPr algn="ctr"/>
            <a:r>
              <a:rPr lang="en-US" sz="3200" b="1" dirty="0">
                <a:solidFill>
                  <a:srgbClr val="7030A0"/>
                </a:solidFill>
                <a:latin typeface="Comic Sans MS" panose="030F0702030302020204" pitchFamily="66" charset="0"/>
              </a:rPr>
              <a:t>Mentally hurt</a:t>
            </a:r>
            <a:endParaRPr lang="en-GB" sz="3200" dirty="0"/>
          </a:p>
        </p:txBody>
      </p:sp>
      <p:pic>
        <p:nvPicPr>
          <p:cNvPr id="13" name="Picture 2" descr="Man or Businessman Thinking with Empty Thought Bubble, Vector Cartoon Stick Figure Illustration Businessman or man thinking behind desk with empty thought bubble, vector cartoon stick figure or character illustration. person with thought bubble stock illustrations">
            <a:extLst>
              <a:ext uri="{FF2B5EF4-FFF2-40B4-BE49-F238E27FC236}">
                <a16:creationId xmlns:a16="http://schemas.microsoft.com/office/drawing/2014/main" id="{D840AE35-495D-6B1F-226C-B22CBC36E28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65667" y="1928782"/>
            <a:ext cx="1984693" cy="2458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0596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00BC96-6CA4-4762-5A22-327140AA3CB8}"/>
              </a:ext>
            </a:extLst>
          </p:cNvPr>
          <p:cNvSpPr txBox="1"/>
          <p:nvPr/>
        </p:nvSpPr>
        <p:spPr>
          <a:xfrm>
            <a:off x="9407465" y="112797"/>
            <a:ext cx="2594036" cy="830997"/>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What Makes Us Feel Hurt?</a:t>
            </a:r>
          </a:p>
        </p:txBody>
      </p:sp>
      <p:sp>
        <p:nvSpPr>
          <p:cNvPr id="7" name="TextBox 6">
            <a:extLst>
              <a:ext uri="{FF2B5EF4-FFF2-40B4-BE49-F238E27FC236}">
                <a16:creationId xmlns:a16="http://schemas.microsoft.com/office/drawing/2014/main" id="{6C1F0C8F-8DDB-ED1A-F4C4-F10EA7D10989}"/>
              </a:ext>
            </a:extLst>
          </p:cNvPr>
          <p:cNvSpPr txBox="1"/>
          <p:nvPr/>
        </p:nvSpPr>
        <p:spPr>
          <a:xfrm>
            <a:off x="2546245" y="1013406"/>
            <a:ext cx="7099511" cy="1446550"/>
          </a:xfrm>
          <a:prstGeom prst="rect">
            <a:avLst/>
          </a:prstGeom>
          <a:noFill/>
        </p:spPr>
        <p:txBody>
          <a:bodyPr wrap="square">
            <a:spAutoFit/>
          </a:bodyPr>
          <a:lstStyle/>
          <a:p>
            <a:pPr algn="ctr"/>
            <a:r>
              <a:rPr lang="en-GB" sz="4400" b="1" dirty="0">
                <a:solidFill>
                  <a:srgbClr val="7030A0"/>
                </a:solidFill>
                <a:latin typeface="Comic Sans MS" panose="030F0702030302020204" pitchFamily="66" charset="0"/>
              </a:rPr>
              <a:t>Who was feeling hurt at the start of the story?</a:t>
            </a:r>
          </a:p>
        </p:txBody>
      </p:sp>
      <p:pic>
        <p:nvPicPr>
          <p:cNvPr id="9" name="Picture 8">
            <a:extLst>
              <a:ext uri="{FF2B5EF4-FFF2-40B4-BE49-F238E27FC236}">
                <a16:creationId xmlns:a16="http://schemas.microsoft.com/office/drawing/2014/main" id="{36272A14-2F25-512D-4A3D-7A321D5963A5}"/>
              </a:ext>
            </a:extLst>
          </p:cNvPr>
          <p:cNvPicPr>
            <a:picLocks noChangeAspect="1"/>
          </p:cNvPicPr>
          <p:nvPr/>
        </p:nvPicPr>
        <p:blipFill rotWithShape="1">
          <a:blip r:embed="rId2"/>
          <a:srcRect l="8043" t="28113" r="42440" b="29477"/>
          <a:stretch/>
        </p:blipFill>
        <p:spPr>
          <a:xfrm>
            <a:off x="1904082" y="2580844"/>
            <a:ext cx="8383836" cy="4038928"/>
          </a:xfrm>
          <a:prstGeom prst="rect">
            <a:avLst/>
          </a:prstGeom>
        </p:spPr>
      </p:pic>
    </p:spTree>
    <p:extLst>
      <p:ext uri="{BB962C8B-B14F-4D97-AF65-F5344CB8AC3E}">
        <p14:creationId xmlns:p14="http://schemas.microsoft.com/office/powerpoint/2010/main" val="3113349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6293DD-1F0C-F30D-DC78-37244DA188AA}"/>
              </a:ext>
            </a:extLst>
          </p:cNvPr>
          <p:cNvSpPr txBox="1"/>
          <p:nvPr/>
        </p:nvSpPr>
        <p:spPr>
          <a:xfrm>
            <a:off x="9407465" y="112797"/>
            <a:ext cx="2594036" cy="830997"/>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What Makes Us Feel Hurt?</a:t>
            </a:r>
          </a:p>
        </p:txBody>
      </p:sp>
      <p:sp>
        <p:nvSpPr>
          <p:cNvPr id="5" name="TextBox 4">
            <a:extLst>
              <a:ext uri="{FF2B5EF4-FFF2-40B4-BE49-F238E27FC236}">
                <a16:creationId xmlns:a16="http://schemas.microsoft.com/office/drawing/2014/main" id="{3DA5C8DE-A383-75AF-6C53-23D143ECECA7}"/>
              </a:ext>
            </a:extLst>
          </p:cNvPr>
          <p:cNvSpPr txBox="1"/>
          <p:nvPr/>
        </p:nvSpPr>
        <p:spPr>
          <a:xfrm>
            <a:off x="2452688" y="943794"/>
            <a:ext cx="7286625" cy="1446550"/>
          </a:xfrm>
          <a:prstGeom prst="rect">
            <a:avLst/>
          </a:prstGeom>
          <a:noFill/>
        </p:spPr>
        <p:txBody>
          <a:bodyPr wrap="square">
            <a:spAutoFit/>
          </a:bodyPr>
          <a:lstStyle/>
          <a:p>
            <a:pPr algn="ctr"/>
            <a:r>
              <a:rPr lang="en-GB" sz="4400" b="1" dirty="0">
                <a:solidFill>
                  <a:srgbClr val="7030A0"/>
                </a:solidFill>
                <a:latin typeface="Comic Sans MS" panose="030F0702030302020204" pitchFamily="66" charset="0"/>
              </a:rPr>
              <a:t>Who was feeling hurt in the middle of the story?</a:t>
            </a:r>
          </a:p>
        </p:txBody>
      </p:sp>
      <p:pic>
        <p:nvPicPr>
          <p:cNvPr id="7" name="Picture 6">
            <a:extLst>
              <a:ext uri="{FF2B5EF4-FFF2-40B4-BE49-F238E27FC236}">
                <a16:creationId xmlns:a16="http://schemas.microsoft.com/office/drawing/2014/main" id="{55BA20AE-B5EA-8C88-7221-72C2842260CB}"/>
              </a:ext>
            </a:extLst>
          </p:cNvPr>
          <p:cNvPicPr>
            <a:picLocks noChangeAspect="1"/>
          </p:cNvPicPr>
          <p:nvPr/>
        </p:nvPicPr>
        <p:blipFill rotWithShape="1">
          <a:blip r:embed="rId2"/>
          <a:srcRect l="7926" t="29275" r="42737" b="29922"/>
          <a:stretch/>
        </p:blipFill>
        <p:spPr>
          <a:xfrm>
            <a:off x="1565899" y="2484350"/>
            <a:ext cx="9060203" cy="4214820"/>
          </a:xfrm>
          <a:prstGeom prst="rect">
            <a:avLst/>
          </a:prstGeom>
        </p:spPr>
      </p:pic>
    </p:spTree>
    <p:extLst>
      <p:ext uri="{BB962C8B-B14F-4D97-AF65-F5344CB8AC3E}">
        <p14:creationId xmlns:p14="http://schemas.microsoft.com/office/powerpoint/2010/main" val="36088363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4F338-B6CA-715F-278B-F0D771D0C1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4B14FF4-677C-20E9-4DC4-78B683BE2AD4}"/>
              </a:ext>
            </a:extLst>
          </p:cNvPr>
          <p:cNvSpPr txBox="1"/>
          <p:nvPr/>
        </p:nvSpPr>
        <p:spPr>
          <a:xfrm>
            <a:off x="9407465" y="112797"/>
            <a:ext cx="2594036" cy="830997"/>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What Makes Us Feel Hurt?</a:t>
            </a:r>
          </a:p>
        </p:txBody>
      </p:sp>
      <p:sp>
        <p:nvSpPr>
          <p:cNvPr id="5" name="TextBox 4">
            <a:extLst>
              <a:ext uri="{FF2B5EF4-FFF2-40B4-BE49-F238E27FC236}">
                <a16:creationId xmlns:a16="http://schemas.microsoft.com/office/drawing/2014/main" id="{087AC1FC-38B4-0F78-472D-846BC73BCE88}"/>
              </a:ext>
            </a:extLst>
          </p:cNvPr>
          <p:cNvSpPr txBox="1"/>
          <p:nvPr/>
        </p:nvSpPr>
        <p:spPr>
          <a:xfrm>
            <a:off x="2512316" y="943794"/>
            <a:ext cx="7167369" cy="1446550"/>
          </a:xfrm>
          <a:prstGeom prst="rect">
            <a:avLst/>
          </a:prstGeom>
          <a:noFill/>
        </p:spPr>
        <p:txBody>
          <a:bodyPr wrap="square">
            <a:spAutoFit/>
          </a:bodyPr>
          <a:lstStyle/>
          <a:p>
            <a:pPr algn="ctr"/>
            <a:r>
              <a:rPr lang="en-GB" sz="4400" b="1" dirty="0">
                <a:solidFill>
                  <a:srgbClr val="7030A0"/>
                </a:solidFill>
                <a:latin typeface="Comic Sans MS" panose="030F0702030302020204" pitchFamily="66" charset="0"/>
              </a:rPr>
              <a:t>Who was feeling hurt at the end of the story?</a:t>
            </a:r>
          </a:p>
        </p:txBody>
      </p:sp>
      <p:pic>
        <p:nvPicPr>
          <p:cNvPr id="7" name="Picture 6">
            <a:extLst>
              <a:ext uri="{FF2B5EF4-FFF2-40B4-BE49-F238E27FC236}">
                <a16:creationId xmlns:a16="http://schemas.microsoft.com/office/drawing/2014/main" id="{F64C4AF4-5885-DF57-B901-012903C99059}"/>
              </a:ext>
            </a:extLst>
          </p:cNvPr>
          <p:cNvPicPr>
            <a:picLocks noChangeAspect="1"/>
          </p:cNvPicPr>
          <p:nvPr/>
        </p:nvPicPr>
        <p:blipFill rotWithShape="1">
          <a:blip r:embed="rId2"/>
          <a:srcRect l="8452" t="28912" r="42933" b="23538"/>
          <a:stretch/>
        </p:blipFill>
        <p:spPr>
          <a:xfrm>
            <a:off x="2240097" y="2502276"/>
            <a:ext cx="7711807" cy="4242927"/>
          </a:xfrm>
          <a:prstGeom prst="rect">
            <a:avLst/>
          </a:prstGeom>
        </p:spPr>
      </p:pic>
    </p:spTree>
    <p:extLst>
      <p:ext uri="{BB962C8B-B14F-4D97-AF65-F5344CB8AC3E}">
        <p14:creationId xmlns:p14="http://schemas.microsoft.com/office/powerpoint/2010/main" val="408079279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CC625-3CCD-2AAB-DA12-BB17CBB1F67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BE9B93-AFA9-A77E-46FA-18E86C9E8978}"/>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sp>
        <p:nvSpPr>
          <p:cNvPr id="3" name="TextBox 2">
            <a:extLst>
              <a:ext uri="{FF2B5EF4-FFF2-40B4-BE49-F238E27FC236}">
                <a16:creationId xmlns:a16="http://schemas.microsoft.com/office/drawing/2014/main" id="{18BF81D0-06F3-3179-45DA-84E63E5D82E7}"/>
              </a:ext>
            </a:extLst>
          </p:cNvPr>
          <p:cNvSpPr txBox="1"/>
          <p:nvPr/>
        </p:nvSpPr>
        <p:spPr>
          <a:xfrm>
            <a:off x="9407465" y="112797"/>
            <a:ext cx="2594036" cy="830997"/>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What Makes Us Feel Hurt?</a:t>
            </a:r>
          </a:p>
        </p:txBody>
      </p:sp>
      <p:sp>
        <p:nvSpPr>
          <p:cNvPr id="6" name="TextBox 5">
            <a:extLst>
              <a:ext uri="{FF2B5EF4-FFF2-40B4-BE49-F238E27FC236}">
                <a16:creationId xmlns:a16="http://schemas.microsoft.com/office/drawing/2014/main" id="{1CFC02E3-5626-FCF3-B96A-8DCC093AA32D}"/>
              </a:ext>
            </a:extLst>
          </p:cNvPr>
          <p:cNvSpPr txBox="1"/>
          <p:nvPr/>
        </p:nvSpPr>
        <p:spPr>
          <a:xfrm>
            <a:off x="40275" y="785578"/>
            <a:ext cx="8086775" cy="707886"/>
          </a:xfrm>
          <a:prstGeom prst="rect">
            <a:avLst/>
          </a:prstGeom>
          <a:noFill/>
        </p:spPr>
        <p:txBody>
          <a:bodyPr wrap="square">
            <a:spAutoFit/>
          </a:bodyPr>
          <a:lstStyle/>
          <a:p>
            <a:pPr algn="ctr"/>
            <a:r>
              <a:rPr lang="en-US" sz="4000" b="1" dirty="0">
                <a:solidFill>
                  <a:srgbClr val="7030A0"/>
                </a:solidFill>
                <a:latin typeface="Comic Sans MS" panose="030F0702030302020204" pitchFamily="66" charset="0"/>
              </a:rPr>
              <a:t>We might be hungry </a:t>
            </a:r>
            <a:r>
              <a:rPr lang="en-GB" sz="4000" b="1" dirty="0">
                <a:solidFill>
                  <a:srgbClr val="7030A0"/>
                </a:solidFill>
                <a:latin typeface="Comic Sans MS" panose="030F0702030302020204" pitchFamily="66" charset="0"/>
              </a:rPr>
              <a:t>for . . .</a:t>
            </a:r>
          </a:p>
        </p:txBody>
      </p:sp>
      <p:pic>
        <p:nvPicPr>
          <p:cNvPr id="9" name="Picture 8">
            <a:extLst>
              <a:ext uri="{FF2B5EF4-FFF2-40B4-BE49-F238E27FC236}">
                <a16:creationId xmlns:a16="http://schemas.microsoft.com/office/drawing/2014/main" id="{DAA49E04-99FF-80D8-A350-A088E4D2CBC5}"/>
              </a:ext>
            </a:extLst>
          </p:cNvPr>
          <p:cNvPicPr>
            <a:picLocks noChangeAspect="1"/>
          </p:cNvPicPr>
          <p:nvPr/>
        </p:nvPicPr>
        <p:blipFill>
          <a:blip r:embed="rId2"/>
          <a:stretch>
            <a:fillRect/>
          </a:stretch>
        </p:blipFill>
        <p:spPr>
          <a:xfrm>
            <a:off x="443247" y="2200251"/>
            <a:ext cx="2295732" cy="1986691"/>
          </a:xfrm>
          <a:prstGeom prst="rect">
            <a:avLst/>
          </a:prstGeom>
        </p:spPr>
      </p:pic>
      <p:sp>
        <p:nvSpPr>
          <p:cNvPr id="11" name="TextBox 10">
            <a:extLst>
              <a:ext uri="{FF2B5EF4-FFF2-40B4-BE49-F238E27FC236}">
                <a16:creationId xmlns:a16="http://schemas.microsoft.com/office/drawing/2014/main" id="{4278210A-9EFB-71C2-D464-E800A89467A7}"/>
              </a:ext>
            </a:extLst>
          </p:cNvPr>
          <p:cNvSpPr txBox="1"/>
          <p:nvPr/>
        </p:nvSpPr>
        <p:spPr>
          <a:xfrm>
            <a:off x="399298" y="1493465"/>
            <a:ext cx="2383631" cy="584775"/>
          </a:xfrm>
          <a:prstGeom prst="rect">
            <a:avLst/>
          </a:prstGeom>
          <a:noFill/>
        </p:spPr>
        <p:txBody>
          <a:bodyPr wrap="square">
            <a:spAutoFit/>
          </a:bodyPr>
          <a:lstStyle/>
          <a:p>
            <a:r>
              <a:rPr lang="en-US" sz="3200" b="1" dirty="0">
                <a:solidFill>
                  <a:srgbClr val="7030A0"/>
                </a:solidFill>
                <a:latin typeface="Comic Sans MS" panose="030F0702030302020204" pitchFamily="66" charset="0"/>
              </a:rPr>
              <a:t>Friendships</a:t>
            </a:r>
            <a:endParaRPr lang="en-GB" sz="3200" dirty="0"/>
          </a:p>
        </p:txBody>
      </p:sp>
      <p:pic>
        <p:nvPicPr>
          <p:cNvPr id="2050" name="Picture 2" descr="Hobbies Stock Illustrations – 50,568 Hobbies Stock Illustrations, Vectors &amp;  Clipart - Dreamstime">
            <a:extLst>
              <a:ext uri="{FF2B5EF4-FFF2-40B4-BE49-F238E27FC236}">
                <a16:creationId xmlns:a16="http://schemas.microsoft.com/office/drawing/2014/main" id="{8E437FBC-A347-FEAD-4D97-C8F5BFD4DE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5237" y="2200251"/>
            <a:ext cx="4581525" cy="186124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9820D4D2-8F30-E86E-3197-6AD1BFD1488F}"/>
              </a:ext>
            </a:extLst>
          </p:cNvPr>
          <p:cNvSpPr txBox="1"/>
          <p:nvPr/>
        </p:nvSpPr>
        <p:spPr>
          <a:xfrm>
            <a:off x="4202141" y="1493464"/>
            <a:ext cx="3787716" cy="584775"/>
          </a:xfrm>
          <a:prstGeom prst="rect">
            <a:avLst/>
          </a:prstGeom>
          <a:noFill/>
        </p:spPr>
        <p:txBody>
          <a:bodyPr wrap="square">
            <a:spAutoFit/>
          </a:bodyPr>
          <a:lstStyle/>
          <a:p>
            <a:r>
              <a:rPr lang="en-US" sz="3200" b="1" dirty="0">
                <a:solidFill>
                  <a:srgbClr val="7030A0"/>
                </a:solidFill>
                <a:latin typeface="Comic Sans MS" panose="030F0702030302020204" pitchFamily="66" charset="0"/>
              </a:rPr>
              <a:t>Hobbies and clubs</a:t>
            </a:r>
            <a:endParaRPr lang="en-GB" sz="3200" dirty="0"/>
          </a:p>
        </p:txBody>
      </p:sp>
      <p:pic>
        <p:nvPicPr>
          <p:cNvPr id="2052" name="Picture 4" descr="Feeling Safe: Over 2,654 Royalty-Free Licensable Stock ...">
            <a:extLst>
              <a:ext uri="{FF2B5EF4-FFF2-40B4-BE49-F238E27FC236}">
                <a16:creationId xmlns:a16="http://schemas.microsoft.com/office/drawing/2014/main" id="{3CFAA9F1-8D10-A2C7-BD35-4C321E59D62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140" b="21071"/>
          <a:stretch/>
        </p:blipFill>
        <p:spPr bwMode="auto">
          <a:xfrm>
            <a:off x="9105087" y="2202676"/>
            <a:ext cx="2414252" cy="181446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1A5383BE-D470-FE54-DC9D-79E271188B26}"/>
              </a:ext>
            </a:extLst>
          </p:cNvPr>
          <p:cNvSpPr txBox="1"/>
          <p:nvPr/>
        </p:nvSpPr>
        <p:spPr>
          <a:xfrm>
            <a:off x="8954863" y="1472276"/>
            <a:ext cx="2714699" cy="584775"/>
          </a:xfrm>
          <a:prstGeom prst="rect">
            <a:avLst/>
          </a:prstGeom>
          <a:noFill/>
        </p:spPr>
        <p:txBody>
          <a:bodyPr wrap="square">
            <a:spAutoFit/>
          </a:bodyPr>
          <a:lstStyle/>
          <a:p>
            <a:pPr algn="ctr"/>
            <a:r>
              <a:rPr lang="en-US" sz="3200" b="1" dirty="0">
                <a:solidFill>
                  <a:srgbClr val="7030A0"/>
                </a:solidFill>
                <a:latin typeface="Comic Sans MS" panose="030F0702030302020204" pitchFamily="66" charset="0"/>
              </a:rPr>
              <a:t>Feeling loved</a:t>
            </a:r>
            <a:endParaRPr lang="en-GB" sz="3200" dirty="0"/>
          </a:p>
        </p:txBody>
      </p:sp>
      <p:sp>
        <p:nvSpPr>
          <p:cNvPr id="16" name="TextBox 15">
            <a:extLst>
              <a:ext uri="{FF2B5EF4-FFF2-40B4-BE49-F238E27FC236}">
                <a16:creationId xmlns:a16="http://schemas.microsoft.com/office/drawing/2014/main" id="{3BFE851C-F23D-2E13-6C88-7CEDA9CA48B4}"/>
              </a:ext>
            </a:extLst>
          </p:cNvPr>
          <p:cNvSpPr txBox="1"/>
          <p:nvPr/>
        </p:nvSpPr>
        <p:spPr>
          <a:xfrm>
            <a:off x="2288401" y="4277687"/>
            <a:ext cx="2118245" cy="584775"/>
          </a:xfrm>
          <a:prstGeom prst="rect">
            <a:avLst/>
          </a:prstGeom>
          <a:noFill/>
        </p:spPr>
        <p:txBody>
          <a:bodyPr wrap="square">
            <a:spAutoFit/>
          </a:bodyPr>
          <a:lstStyle/>
          <a:p>
            <a:pPr algn="ctr"/>
            <a:r>
              <a:rPr lang="en-US" sz="3200" b="1" dirty="0">
                <a:solidFill>
                  <a:srgbClr val="7030A0"/>
                </a:solidFill>
                <a:latin typeface="Comic Sans MS" panose="030F0702030302020204" pitchFamily="66" charset="0"/>
              </a:rPr>
              <a:t>New toys</a:t>
            </a:r>
            <a:endParaRPr lang="en-GB" sz="3200" dirty="0"/>
          </a:p>
        </p:txBody>
      </p:sp>
      <p:pic>
        <p:nvPicPr>
          <p:cNvPr id="2054" name="Picture 6" descr="Scooter Bicycle Roller Skates Stock Illustrations – 268 ...">
            <a:extLst>
              <a:ext uri="{FF2B5EF4-FFF2-40B4-BE49-F238E27FC236}">
                <a16:creationId xmlns:a16="http://schemas.microsoft.com/office/drawing/2014/main" id="{C3479EB9-75E1-4905-27E9-87795167695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52173" y="4953207"/>
            <a:ext cx="1790700" cy="179070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75875709-71C9-CCAB-4EBE-9B81FD578751}"/>
              </a:ext>
            </a:extLst>
          </p:cNvPr>
          <p:cNvSpPr txBox="1"/>
          <p:nvPr/>
        </p:nvSpPr>
        <p:spPr>
          <a:xfrm>
            <a:off x="6215205" y="4277687"/>
            <a:ext cx="4343114" cy="584775"/>
          </a:xfrm>
          <a:prstGeom prst="rect">
            <a:avLst/>
          </a:prstGeom>
          <a:noFill/>
        </p:spPr>
        <p:txBody>
          <a:bodyPr wrap="square">
            <a:spAutoFit/>
          </a:bodyPr>
          <a:lstStyle/>
          <a:p>
            <a:pPr algn="ctr"/>
            <a:r>
              <a:rPr lang="en-US" sz="3200" b="1" dirty="0">
                <a:solidFill>
                  <a:srgbClr val="7030A0"/>
                </a:solidFill>
                <a:latin typeface="Comic Sans MS" panose="030F0702030302020204" pitchFamily="66" charset="0"/>
              </a:rPr>
              <a:t>Things going our way</a:t>
            </a:r>
            <a:endParaRPr lang="en-GB" sz="3200" dirty="0"/>
          </a:p>
        </p:txBody>
      </p:sp>
      <p:pic>
        <p:nvPicPr>
          <p:cNvPr id="2056" name="Picture 8">
            <a:extLst>
              <a:ext uri="{FF2B5EF4-FFF2-40B4-BE49-F238E27FC236}">
                <a16:creationId xmlns:a16="http://schemas.microsoft.com/office/drawing/2014/main" id="{98D3DD99-AA90-E253-1E68-3B80BF94E9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74551" y="4953207"/>
            <a:ext cx="1624421" cy="179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14317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9578" y="1276883"/>
            <a:ext cx="12032844" cy="5078313"/>
          </a:xfrm>
          <a:prstGeom prst="rect">
            <a:avLst/>
          </a:prstGeom>
          <a:noFill/>
        </p:spPr>
        <p:txBody>
          <a:bodyPr wrap="square" rtlCol="0">
            <a:spAutoFit/>
          </a:bodyPr>
          <a:lstStyle/>
          <a:p>
            <a:pPr algn="ctr"/>
            <a:r>
              <a:rPr lang="en-US" sz="7000" b="1" dirty="0">
                <a:solidFill>
                  <a:srgbClr val="7030A0"/>
                </a:solidFill>
                <a:latin typeface="Comic Sans MS" panose="030F0702030302020204" pitchFamily="66" charset="0"/>
              </a:rPr>
              <a:t>Tears fall for a reason</a:t>
            </a:r>
          </a:p>
          <a:p>
            <a:pPr algn="ctr"/>
            <a:r>
              <a:rPr lang="en-US" sz="7000" b="1" dirty="0">
                <a:solidFill>
                  <a:srgbClr val="7030A0"/>
                </a:solidFill>
                <a:latin typeface="Comic Sans MS" panose="030F0702030302020204" pitchFamily="66" charset="0"/>
              </a:rPr>
              <a:t>and they are your strength, not weakness</a:t>
            </a:r>
            <a:endParaRPr lang="en-GB" sz="7000" b="1" dirty="0">
              <a:solidFill>
                <a:srgbClr val="7030A0"/>
              </a:solidFill>
              <a:latin typeface="Comic Sans MS" panose="030F0702030302020204" pitchFamily="66" charset="0"/>
            </a:endParaRPr>
          </a:p>
          <a:p>
            <a:pPr algn="ctr"/>
            <a:endParaRPr lang="en-GB" sz="7000" b="1" dirty="0">
              <a:solidFill>
                <a:srgbClr val="7030A0"/>
              </a:solidFill>
              <a:latin typeface="Comic Sans MS" panose="030F0702030302020204" pitchFamily="66" charset="0"/>
            </a:endParaRPr>
          </a:p>
          <a:p>
            <a:pPr algn="r"/>
            <a:r>
              <a:rPr lang="en-GB" sz="4400" b="1" i="1" dirty="0">
                <a:solidFill>
                  <a:srgbClr val="7030A0"/>
                </a:solidFill>
                <a:latin typeface="Comic Sans MS" panose="030F0702030302020204" pitchFamily="66" charset="0"/>
              </a:rPr>
              <a:t>Charlie Mackesy</a:t>
            </a:r>
          </a:p>
        </p:txBody>
      </p:sp>
      <p:sp>
        <p:nvSpPr>
          <p:cNvPr id="2" name="TextBox 1">
            <a:extLst>
              <a:ext uri="{FF2B5EF4-FFF2-40B4-BE49-F238E27FC236}">
                <a16:creationId xmlns:a16="http://schemas.microsoft.com/office/drawing/2014/main" id="{576AC543-A05F-FBD3-E5AE-D9612C5C46BF}"/>
              </a:ext>
            </a:extLst>
          </p:cNvPr>
          <p:cNvSpPr txBox="1"/>
          <p:nvPr/>
        </p:nvSpPr>
        <p:spPr>
          <a:xfrm>
            <a:off x="9407465" y="112797"/>
            <a:ext cx="2594036" cy="830997"/>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What Makes Us Feel Hurt?</a:t>
            </a:r>
          </a:p>
        </p:txBody>
      </p:sp>
    </p:spTree>
    <p:extLst>
      <p:ext uri="{BB962C8B-B14F-4D97-AF65-F5344CB8AC3E}">
        <p14:creationId xmlns:p14="http://schemas.microsoft.com/office/powerpoint/2010/main" val="3374589776"/>
      </p:ext>
    </p:extLst>
  </p:cSld>
  <p:clrMapOvr>
    <a:masterClrMapping/>
  </p:clrMapOvr>
  <p:transition spd="slow">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581D8749C0E7D4AB4516BFF58616B25" ma:contentTypeVersion="10" ma:contentTypeDescription="Create a new document." ma:contentTypeScope="" ma:versionID="242f3c55ab4dac8830e959ab379998a1">
  <xsd:schema xmlns:xsd="http://www.w3.org/2001/XMLSchema" xmlns:xs="http://www.w3.org/2001/XMLSchema" xmlns:p="http://schemas.microsoft.com/office/2006/metadata/properties" xmlns:ns2="1be41fc0-aa03-44b0-9f57-ad44166b7528" targetNamespace="http://schemas.microsoft.com/office/2006/metadata/properties" ma:root="true" ma:fieldsID="91010dc59cc77d42c905ae30739cba04" ns2:_="">
    <xsd:import namespace="1be41fc0-aa03-44b0-9f57-ad44166b752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e41fc0-aa03-44b0-9f57-ad44166b75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9AE8046-2865-4BBB-9FE9-87E20F591E4B}">
  <ds:schemaRefs>
    <ds:schemaRef ds:uri="http://schemas.microsoft.com/sharepoint/v3/contenttype/forms"/>
  </ds:schemaRefs>
</ds:datastoreItem>
</file>

<file path=customXml/itemProps2.xml><?xml version="1.0" encoding="utf-8"?>
<ds:datastoreItem xmlns:ds="http://schemas.openxmlformats.org/officeDocument/2006/customXml" ds:itemID="{36BABA45-2573-448C-A919-D4C7C29DD56E}">
  <ds:schemaRefs>
    <ds:schemaRef ds:uri="http://purl.org/dc/dcmitype/"/>
    <ds:schemaRef ds:uri="1be41fc0-aa03-44b0-9f57-ad44166b7528"/>
    <ds:schemaRef ds:uri="http://purl.org/dc/elements/1.1/"/>
    <ds:schemaRef ds:uri="http://www.w3.org/XML/1998/namespace"/>
    <ds:schemaRef ds:uri="http://schemas.microsoft.com/office/2006/documentManagement/types"/>
    <ds:schemaRef ds:uri="http://schemas.microsoft.com/office/2006/metadata/properties"/>
    <ds:schemaRef ds:uri="http://purl.org/dc/terms/"/>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5D4F38F9-0428-47D2-BA5C-83D2B2B7DD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e41fc0-aa03-44b0-9f57-ad44166b75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4931</TotalTime>
  <Words>126</Words>
  <Application>Microsoft Office PowerPoint</Application>
  <PresentationFormat>Widescreen</PresentationFormat>
  <Paragraphs>25</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Palmer1</dc:creator>
  <cp:lastModifiedBy>Hilary Homer</cp:lastModifiedBy>
  <cp:revision>146</cp:revision>
  <dcterms:created xsi:type="dcterms:W3CDTF">2021-08-11T17:39:57Z</dcterms:created>
  <dcterms:modified xsi:type="dcterms:W3CDTF">2024-03-19T09:41:43Z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0x010100F581D8749C0E7D4AB4516BFF58616B25</vt:lpwstr>
  </property>
</Properties>
</file>