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2" r:id="rId5"/>
    <p:sldId id="279" r:id="rId6"/>
    <p:sldId id="289" r:id="rId7"/>
    <p:sldId id="290" r:id="rId8"/>
    <p:sldId id="314" r:id="rId9"/>
    <p:sldId id="291" r:id="rId10"/>
    <p:sldId id="315" r:id="rId11"/>
    <p:sldId id="304" r:id="rId12"/>
    <p:sldId id="316" r:id="rId13"/>
    <p:sldId id="305" r:id="rId14"/>
    <p:sldId id="317" r:id="rId15"/>
    <p:sldId id="292" r:id="rId16"/>
    <p:sldId id="306" r:id="rId17"/>
    <p:sldId id="307" r:id="rId18"/>
    <p:sldId id="308" r:id="rId19"/>
    <p:sldId id="309" r:id="rId20"/>
    <p:sldId id="293" r:id="rId21"/>
    <p:sldId id="30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09" autoAdjust="0"/>
    <p:restoredTop sz="94660"/>
  </p:normalViewPr>
  <p:slideViewPr>
    <p:cSldViewPr snapToGrid="0">
      <p:cViewPr varScale="1">
        <p:scale>
          <a:sx n="112" d="100"/>
          <a:sy n="112" d="100"/>
        </p:scale>
        <p:origin x="13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3266438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4044360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3465116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08777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900845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465487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861265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826570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234168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3791839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8DB400-839C-4274-888F-B65E7A21D40C}" type="datetimeFigureOut">
              <a:rPr lang="en-GB" smtClean="0"/>
              <a:t>19/03/2024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FBCF8A0-F8AF-4FB8-B2CC-4121D817F0B9}" type="slidenum">
              <a:rPr lang="en-GB" smtClean="0"/>
              <a:t>‹#›</a:t>
            </a:fld>
            <a:endParaRPr lang="en-GB" dirty="0"/>
          </a:p>
        </p:txBody>
      </p:sp>
    </p:spTree>
    <p:extLst>
      <p:ext uri="{BB962C8B-B14F-4D97-AF65-F5344CB8AC3E}">
        <p14:creationId xmlns:p14="http://schemas.microsoft.com/office/powerpoint/2010/main" val="1167374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alpha val="45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DB400-839C-4274-888F-B65E7A21D40C}" type="datetimeFigureOut">
              <a:rPr lang="en-GB" smtClean="0"/>
              <a:t>19/03/2024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CF8A0-F8AF-4FB8-B2CC-4121D817F0B9}" type="slidenum">
              <a:rPr lang="en-GB" smtClean="0"/>
              <a:t>‹#›</a:t>
            </a:fld>
            <a:endParaRPr lang="en-GB" dirty="0"/>
          </a:p>
        </p:txBody>
      </p:sp>
    </p:spTree>
    <p:extLst>
      <p:ext uri="{BB962C8B-B14F-4D97-AF65-F5344CB8AC3E}">
        <p14:creationId xmlns:p14="http://schemas.microsoft.com/office/powerpoint/2010/main" val="181664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31986" y="1124344"/>
            <a:ext cx="10128028" cy="1323439"/>
          </a:xfrm>
          <a:prstGeom prst="rect">
            <a:avLst/>
          </a:prstGeom>
          <a:noFill/>
        </p:spPr>
        <p:txBody>
          <a:bodyPr wrap="square" rtlCol="0">
            <a:spAutoFit/>
          </a:bodyPr>
          <a:lstStyle/>
          <a:p>
            <a:pPr algn="ctr"/>
            <a:r>
              <a:rPr lang="en-GB" sz="8000" b="1" dirty="0">
                <a:solidFill>
                  <a:srgbClr val="7030A0"/>
                </a:solidFill>
                <a:latin typeface="Comic Sans MS" panose="030F0702030302020204" pitchFamily="66" charset="0"/>
              </a:rPr>
              <a:t>What motivates us?</a:t>
            </a:r>
          </a:p>
        </p:txBody>
      </p:sp>
      <p:sp>
        <p:nvSpPr>
          <p:cNvPr id="4" name="TextBox 3"/>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pic>
        <p:nvPicPr>
          <p:cNvPr id="2" name="Picture 2" descr="Motivated Student Clipart ">
            <a:extLst>
              <a:ext uri="{FF2B5EF4-FFF2-40B4-BE49-F238E27FC236}">
                <a16:creationId xmlns:a16="http://schemas.microsoft.com/office/drawing/2014/main" id="{8288F77C-63FA-9C00-E646-62A344ABE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4500" y="2635716"/>
            <a:ext cx="6223000" cy="3860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383985"/>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007004-2F64-43BB-5492-8D6FD8032292}"/>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pic>
        <p:nvPicPr>
          <p:cNvPr id="2050" name="Picture 2" descr="Happy multiracial family walking and having fun Happy smiling multiracial family walking and having fun together. Young cheerful Caucasian white mother and African-american father with kids strolling. Vector isolated cartoon illustration. diverse family stock illustrations">
            <a:extLst>
              <a:ext uri="{FF2B5EF4-FFF2-40B4-BE49-F238E27FC236}">
                <a16:creationId xmlns:a16="http://schemas.microsoft.com/office/drawing/2014/main" id="{84F5EBD1-D7E4-FAD4-234E-4FD6DD5711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299" y="1585660"/>
            <a:ext cx="2144722" cy="18433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D1F5EBB-1783-FDC1-B76F-70AD7FD73170}"/>
              </a:ext>
            </a:extLst>
          </p:cNvPr>
          <p:cNvSpPr txBox="1"/>
          <p:nvPr/>
        </p:nvSpPr>
        <p:spPr>
          <a:xfrm>
            <a:off x="852145" y="453138"/>
            <a:ext cx="2633031" cy="1077218"/>
          </a:xfrm>
          <a:prstGeom prst="rect">
            <a:avLst/>
          </a:prstGeom>
          <a:noFill/>
        </p:spPr>
        <p:txBody>
          <a:bodyPr wrap="square">
            <a:spAutoFit/>
          </a:bodyPr>
          <a:lstStyle/>
          <a:p>
            <a:r>
              <a:rPr lang="en-US" sz="3200" b="1" dirty="0">
                <a:solidFill>
                  <a:srgbClr val="7030A0"/>
                </a:solidFill>
                <a:latin typeface="Comic Sans MS" panose="030F0702030302020204" pitchFamily="66" charset="0"/>
              </a:rPr>
              <a:t>F</a:t>
            </a:r>
            <a:r>
              <a:rPr lang="en-GB" sz="3200" b="1" dirty="0">
                <a:solidFill>
                  <a:srgbClr val="7030A0"/>
                </a:solidFill>
                <a:latin typeface="Comic Sans MS" panose="030F0702030302020204" pitchFamily="66" charset="0"/>
              </a:rPr>
              <a:t>amily and other adults</a:t>
            </a:r>
            <a:endParaRPr lang="en-GB" sz="3200" dirty="0"/>
          </a:p>
        </p:txBody>
      </p:sp>
      <p:pic>
        <p:nvPicPr>
          <p:cNvPr id="2052" name="Picture 4">
            <a:extLst>
              <a:ext uri="{FF2B5EF4-FFF2-40B4-BE49-F238E27FC236}">
                <a16:creationId xmlns:a16="http://schemas.microsoft.com/office/drawing/2014/main" id="{BF988931-27AE-576C-7E37-7D9FA50B0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38772"/>
            <a:ext cx="2895601" cy="193040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16641BD-8CD6-1F85-B0F5-02FED7F43AB5}"/>
              </a:ext>
            </a:extLst>
          </p:cNvPr>
          <p:cNvSpPr txBox="1"/>
          <p:nvPr/>
        </p:nvSpPr>
        <p:spPr>
          <a:xfrm>
            <a:off x="5281846" y="617099"/>
            <a:ext cx="1628308"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F</a:t>
            </a:r>
            <a:r>
              <a:rPr lang="en-GB" sz="3200" b="1" dirty="0">
                <a:solidFill>
                  <a:srgbClr val="7030A0"/>
                </a:solidFill>
                <a:latin typeface="Comic Sans MS" panose="030F0702030302020204" pitchFamily="66" charset="0"/>
              </a:rPr>
              <a:t>riends</a:t>
            </a:r>
            <a:endParaRPr lang="en-GB" sz="3200" dirty="0"/>
          </a:p>
        </p:txBody>
      </p:sp>
      <p:pic>
        <p:nvPicPr>
          <p:cNvPr id="14" name="Picture 13">
            <a:extLst>
              <a:ext uri="{FF2B5EF4-FFF2-40B4-BE49-F238E27FC236}">
                <a16:creationId xmlns:a16="http://schemas.microsoft.com/office/drawing/2014/main" id="{8A65D7DC-B3BD-017D-0858-BE4F26814527}"/>
              </a:ext>
            </a:extLst>
          </p:cNvPr>
          <p:cNvPicPr>
            <a:picLocks noChangeAspect="1"/>
          </p:cNvPicPr>
          <p:nvPr/>
        </p:nvPicPr>
        <p:blipFill>
          <a:blip r:embed="rId4"/>
          <a:stretch>
            <a:fillRect/>
          </a:stretch>
        </p:blipFill>
        <p:spPr>
          <a:xfrm>
            <a:off x="8358187" y="1054699"/>
            <a:ext cx="2981668" cy="2450053"/>
          </a:xfrm>
          <a:prstGeom prst="rect">
            <a:avLst/>
          </a:prstGeom>
        </p:spPr>
      </p:pic>
      <p:pic>
        <p:nvPicPr>
          <p:cNvPr id="15" name="Picture 2">
            <a:extLst>
              <a:ext uri="{FF2B5EF4-FFF2-40B4-BE49-F238E27FC236}">
                <a16:creationId xmlns:a16="http://schemas.microsoft.com/office/drawing/2014/main" id="{CBA3282E-454E-5E14-355B-92400CC305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8187" y="4562474"/>
            <a:ext cx="2928938" cy="195262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1B0B595-B4EE-88C8-B2F5-B40135F8C19A}"/>
              </a:ext>
            </a:extLst>
          </p:cNvPr>
          <p:cNvSpPr txBox="1"/>
          <p:nvPr/>
        </p:nvSpPr>
        <p:spPr>
          <a:xfrm>
            <a:off x="8358186" y="3977698"/>
            <a:ext cx="2928939"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Pocket money</a:t>
            </a:r>
            <a:endParaRPr lang="en-GB" sz="3200" dirty="0"/>
          </a:p>
        </p:txBody>
      </p:sp>
      <p:pic>
        <p:nvPicPr>
          <p:cNvPr id="2054" name="Picture 6">
            <a:extLst>
              <a:ext uri="{FF2B5EF4-FFF2-40B4-BE49-F238E27FC236}">
                <a16:creationId xmlns:a16="http://schemas.microsoft.com/office/drawing/2014/main" id="{87747FEC-C7CA-5933-4591-37D0E20E20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892" y="4562474"/>
            <a:ext cx="2633031" cy="209667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08F8C36-ED8D-B5D3-1D29-322DA03935B7}"/>
              </a:ext>
            </a:extLst>
          </p:cNvPr>
          <p:cNvSpPr txBox="1"/>
          <p:nvPr/>
        </p:nvSpPr>
        <p:spPr>
          <a:xfrm>
            <a:off x="752891" y="3539608"/>
            <a:ext cx="2633032" cy="1077218"/>
          </a:xfrm>
          <a:prstGeom prst="rect">
            <a:avLst/>
          </a:prstGeom>
          <a:noFill/>
        </p:spPr>
        <p:txBody>
          <a:bodyPr wrap="square">
            <a:spAutoFit/>
          </a:bodyPr>
          <a:lstStyle/>
          <a:p>
            <a:pPr algn="ctr"/>
            <a:r>
              <a:rPr lang="en-US" sz="3200" b="1" dirty="0">
                <a:solidFill>
                  <a:srgbClr val="7030A0"/>
                </a:solidFill>
                <a:latin typeface="Comic Sans MS" panose="030F0702030302020204" pitchFamily="66" charset="0"/>
              </a:rPr>
              <a:t>New skills and hobbies</a:t>
            </a:r>
            <a:endParaRPr lang="en-GB" sz="3200" dirty="0"/>
          </a:p>
        </p:txBody>
      </p:sp>
      <p:pic>
        <p:nvPicPr>
          <p:cNvPr id="2056" name="Picture 8">
            <a:extLst>
              <a:ext uri="{FF2B5EF4-FFF2-40B4-BE49-F238E27FC236}">
                <a16:creationId xmlns:a16="http://schemas.microsoft.com/office/drawing/2014/main" id="{2EF0AAC1-8E79-5046-294B-1CF251409A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7025" y="4641196"/>
            <a:ext cx="2017951" cy="2017951"/>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7EB65351-52A5-E271-A27D-047531353825}"/>
              </a:ext>
            </a:extLst>
          </p:cNvPr>
          <p:cNvSpPr txBox="1"/>
          <p:nvPr/>
        </p:nvSpPr>
        <p:spPr>
          <a:xfrm>
            <a:off x="5397294" y="3977699"/>
            <a:ext cx="1397411" cy="584775"/>
          </a:xfrm>
          <a:prstGeom prst="rect">
            <a:avLst/>
          </a:prstGeom>
          <a:noFill/>
        </p:spPr>
        <p:txBody>
          <a:bodyPr wrap="square">
            <a:spAutoFit/>
          </a:bodyPr>
          <a:lstStyle/>
          <a:p>
            <a:r>
              <a:rPr lang="en-US" sz="3200" b="1" dirty="0">
                <a:solidFill>
                  <a:srgbClr val="7030A0"/>
                </a:solidFill>
                <a:latin typeface="Comic Sans MS" panose="030F0702030302020204" pitchFamily="66" charset="0"/>
              </a:rPr>
              <a:t>Praise</a:t>
            </a:r>
            <a:endParaRPr lang="en-GB" sz="3200" dirty="0"/>
          </a:p>
        </p:txBody>
      </p:sp>
    </p:spTree>
    <p:extLst>
      <p:ext uri="{BB962C8B-B14F-4D97-AF65-F5344CB8AC3E}">
        <p14:creationId xmlns:p14="http://schemas.microsoft.com/office/powerpoint/2010/main" val="510596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CC2D6A-D71F-D5C9-1BBB-684C2D982799}"/>
              </a:ext>
            </a:extLst>
          </p:cNvPr>
          <p:cNvSpPr txBox="1"/>
          <p:nvPr/>
        </p:nvSpPr>
        <p:spPr>
          <a:xfrm>
            <a:off x="2283375" y="720285"/>
            <a:ext cx="7625251" cy="1754326"/>
          </a:xfrm>
          <a:prstGeom prst="rect">
            <a:avLst/>
          </a:prstGeom>
          <a:noFill/>
        </p:spPr>
        <p:txBody>
          <a:bodyPr wrap="square">
            <a:spAutoFit/>
          </a:bodyPr>
          <a:lstStyle/>
          <a:p>
            <a:pPr algn="ctr"/>
            <a:r>
              <a:rPr lang="en-US" sz="5400" b="1" dirty="0">
                <a:solidFill>
                  <a:srgbClr val="7030A0"/>
                </a:solidFill>
                <a:latin typeface="Comic Sans MS" panose="030F0702030302020204" pitchFamily="66" charset="0"/>
              </a:rPr>
              <a:t>Do our thoughts and emotions motivate us?</a:t>
            </a:r>
            <a:endParaRPr lang="en-GB" sz="5400" dirty="0"/>
          </a:p>
        </p:txBody>
      </p:sp>
      <p:sp>
        <p:nvSpPr>
          <p:cNvPr id="2" name="TextBox 1">
            <a:extLst>
              <a:ext uri="{FF2B5EF4-FFF2-40B4-BE49-F238E27FC236}">
                <a16:creationId xmlns:a16="http://schemas.microsoft.com/office/drawing/2014/main" id="{634A3AAE-BA12-BF41-00E2-72913E88EE44}"/>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pic>
        <p:nvPicPr>
          <p:cNvPr id="3074" name="Picture 2" descr="Man or Businessman Thinking with Empty Thought Bubble, Vector Cartoon Stick Figure Illustration Businessman or man thinking behind desk with empty thought bubble, vector cartoon stick figure or character illustration. person with thought bubble stock illustrations">
            <a:extLst>
              <a:ext uri="{FF2B5EF4-FFF2-40B4-BE49-F238E27FC236}">
                <a16:creationId xmlns:a16="http://schemas.microsoft.com/office/drawing/2014/main" id="{AB290038-C946-44F7-D3F3-437E7642E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375" y="2451463"/>
            <a:ext cx="2167856" cy="26856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62276FE-8C78-57B5-F167-16FA74E07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340" y="2676617"/>
            <a:ext cx="2968285" cy="2235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73ABB546-EF45-D6BF-D5C2-7A65AAF49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808" y="5113999"/>
            <a:ext cx="2559811" cy="1706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349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B4E8A4-EBF2-9350-6760-75CA520BC0D6}"/>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8" name="Table 7">
            <a:extLst>
              <a:ext uri="{FF2B5EF4-FFF2-40B4-BE49-F238E27FC236}">
                <a16:creationId xmlns:a16="http://schemas.microsoft.com/office/drawing/2014/main" id="{372098D2-A42F-3855-EB56-C12AB3837DEE}"/>
              </a:ext>
            </a:extLst>
          </p:cNvPr>
          <p:cNvGraphicFramePr>
            <a:graphicFrameLocks noGrp="1"/>
          </p:cNvGraphicFramePr>
          <p:nvPr>
            <p:extLst>
              <p:ext uri="{D42A27DB-BD31-4B8C-83A1-F6EECF244321}">
                <p14:modId xmlns:p14="http://schemas.microsoft.com/office/powerpoint/2010/main" val="1358082061"/>
              </p:ext>
            </p:extLst>
          </p:nvPr>
        </p:nvGraphicFramePr>
        <p:xfrm>
          <a:off x="399288" y="835025"/>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74221517"/>
                    </a:ext>
                  </a:extLst>
                </a:gridCol>
                <a:gridCol w="7845552">
                  <a:extLst>
                    <a:ext uri="{9D8B030D-6E8A-4147-A177-3AD203B41FA5}">
                      <a16:colId xmlns:a16="http://schemas.microsoft.com/office/drawing/2014/main" val="2364917153"/>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1500555884"/>
                  </a:ext>
                </a:extLst>
              </a:tr>
              <a:tr h="370840">
                <a:tc>
                  <a:txBody>
                    <a:bodyPr/>
                    <a:lstStyle/>
                    <a:p>
                      <a:pPr marL="180000"/>
                      <a:r>
                        <a:rPr lang="en-US" sz="3200" b="1" dirty="0">
                          <a:solidFill>
                            <a:srgbClr val="FF0000"/>
                          </a:solidFill>
                        </a:rPr>
                        <a:t>Saul’s thoughts</a:t>
                      </a:r>
                      <a:endParaRPr lang="en-GB" sz="3200"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3200" b="1" dirty="0">
                        <a:solidFill>
                          <a:srgbClr val="7030A0"/>
                        </a:solidFill>
                      </a:endParaRPr>
                    </a:p>
                  </a:txBody>
                  <a:tcPr/>
                </a:tc>
                <a:extLst>
                  <a:ext uri="{0D108BD9-81ED-4DB2-BD59-A6C34878D82A}">
                    <a16:rowId xmlns:a16="http://schemas.microsoft.com/office/drawing/2014/main" val="3659379311"/>
                  </a:ext>
                </a:extLst>
              </a:tr>
              <a:tr h="370840">
                <a:tc>
                  <a:txBody>
                    <a:bodyPr/>
                    <a:lstStyle/>
                    <a:p>
                      <a:endParaRPr lang="en-GB" sz="3200" dirty="0"/>
                    </a:p>
                  </a:txBody>
                  <a:tcPr/>
                </a:tc>
                <a:tc>
                  <a:txBody>
                    <a:bodyPr/>
                    <a:lstStyle/>
                    <a:p>
                      <a:endParaRPr lang="en-GB" sz="3200" dirty="0"/>
                    </a:p>
                  </a:txBody>
                  <a:tcPr/>
                </a:tc>
                <a:extLst>
                  <a:ext uri="{0D108BD9-81ED-4DB2-BD59-A6C34878D82A}">
                    <a16:rowId xmlns:a16="http://schemas.microsoft.com/office/drawing/2014/main" val="3407753458"/>
                  </a:ext>
                </a:extLst>
              </a:tr>
              <a:tr h="370840">
                <a:tc>
                  <a:txBody>
                    <a:bodyPr/>
                    <a:lstStyle/>
                    <a:p>
                      <a:endParaRPr lang="en-GB" sz="3200" dirty="0"/>
                    </a:p>
                  </a:txBody>
                  <a:tcPr/>
                </a:tc>
                <a:tc>
                  <a:txBody>
                    <a:bodyPr/>
                    <a:lstStyle/>
                    <a:p>
                      <a:endParaRPr lang="en-GB" sz="3200" dirty="0"/>
                    </a:p>
                  </a:txBody>
                  <a:tcPr/>
                </a:tc>
                <a:extLst>
                  <a:ext uri="{0D108BD9-81ED-4DB2-BD59-A6C34878D82A}">
                    <a16:rowId xmlns:a16="http://schemas.microsoft.com/office/drawing/2014/main" val="169608182"/>
                  </a:ext>
                </a:extLst>
              </a:tr>
              <a:tr h="370840">
                <a:tc>
                  <a:txBody>
                    <a:bodyPr/>
                    <a:lstStyle/>
                    <a:p>
                      <a:endParaRPr lang="en-GB" sz="3200" dirty="0"/>
                    </a:p>
                  </a:txBody>
                  <a:tcPr/>
                </a:tc>
                <a:tc>
                  <a:txBody>
                    <a:bodyPr/>
                    <a:lstStyle/>
                    <a:p>
                      <a:endParaRPr lang="en-GB" sz="3200" dirty="0"/>
                    </a:p>
                  </a:txBody>
                  <a:tcPr/>
                </a:tc>
                <a:extLst>
                  <a:ext uri="{0D108BD9-81ED-4DB2-BD59-A6C34878D82A}">
                    <a16:rowId xmlns:a16="http://schemas.microsoft.com/office/drawing/2014/main" val="1527227800"/>
                  </a:ext>
                </a:extLst>
              </a:tr>
            </a:tbl>
          </a:graphicData>
        </a:graphic>
      </p:graphicFrame>
      <p:pic>
        <p:nvPicPr>
          <p:cNvPr id="10" name="Picture 9">
            <a:extLst>
              <a:ext uri="{FF2B5EF4-FFF2-40B4-BE49-F238E27FC236}">
                <a16:creationId xmlns:a16="http://schemas.microsoft.com/office/drawing/2014/main" id="{B384B8B7-79D6-E6FE-FCB6-BFB4419F9472}"/>
              </a:ext>
            </a:extLst>
          </p:cNvPr>
          <p:cNvPicPr>
            <a:picLocks noChangeAspect="1"/>
          </p:cNvPicPr>
          <p:nvPr/>
        </p:nvPicPr>
        <p:blipFill>
          <a:blip r:embed="rId2"/>
          <a:stretch>
            <a:fillRect/>
          </a:stretch>
        </p:blipFill>
        <p:spPr>
          <a:xfrm>
            <a:off x="3514725" y="3907188"/>
            <a:ext cx="5162550" cy="2838145"/>
          </a:xfrm>
          <a:prstGeom prst="rect">
            <a:avLst/>
          </a:prstGeom>
        </p:spPr>
      </p:pic>
    </p:spTree>
    <p:extLst>
      <p:ext uri="{BB962C8B-B14F-4D97-AF65-F5344CB8AC3E}">
        <p14:creationId xmlns:p14="http://schemas.microsoft.com/office/powerpoint/2010/main" val="36088363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B4E8A4-EBF2-9350-6760-75CA520BC0D6}"/>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8" name="Table 7">
            <a:extLst>
              <a:ext uri="{FF2B5EF4-FFF2-40B4-BE49-F238E27FC236}">
                <a16:creationId xmlns:a16="http://schemas.microsoft.com/office/drawing/2014/main" id="{372098D2-A42F-3855-EB56-C12AB3837DEE}"/>
              </a:ext>
            </a:extLst>
          </p:cNvPr>
          <p:cNvGraphicFramePr>
            <a:graphicFrameLocks noGrp="1"/>
          </p:cNvGraphicFramePr>
          <p:nvPr>
            <p:extLst>
              <p:ext uri="{D42A27DB-BD31-4B8C-83A1-F6EECF244321}">
                <p14:modId xmlns:p14="http://schemas.microsoft.com/office/powerpoint/2010/main" val="2165030524"/>
              </p:ext>
            </p:extLst>
          </p:nvPr>
        </p:nvGraphicFramePr>
        <p:xfrm>
          <a:off x="399288" y="835025"/>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74221517"/>
                    </a:ext>
                  </a:extLst>
                </a:gridCol>
                <a:gridCol w="7845552">
                  <a:extLst>
                    <a:ext uri="{9D8B030D-6E8A-4147-A177-3AD203B41FA5}">
                      <a16:colId xmlns:a16="http://schemas.microsoft.com/office/drawing/2014/main" val="2364917153"/>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1500555884"/>
                  </a:ext>
                </a:extLst>
              </a:tr>
              <a:tr h="370840">
                <a:tc>
                  <a:txBody>
                    <a:bodyPr/>
                    <a:lstStyle/>
                    <a:p>
                      <a:pPr marL="180000"/>
                      <a:r>
                        <a:rPr lang="en-US" sz="3200" b="1" dirty="0">
                          <a:solidFill>
                            <a:srgbClr val="FF0000"/>
                          </a:solidFill>
                        </a:rPr>
                        <a:t>Saul’s thoughts</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Harm Christians</a:t>
                      </a:r>
                      <a:endParaRPr lang="en-GB" sz="3200" b="1" dirty="0">
                        <a:solidFill>
                          <a:srgbClr val="7030A0"/>
                        </a:solidFill>
                      </a:endParaRPr>
                    </a:p>
                  </a:txBody>
                  <a:tcPr/>
                </a:tc>
                <a:extLst>
                  <a:ext uri="{0D108BD9-81ED-4DB2-BD59-A6C34878D82A}">
                    <a16:rowId xmlns:a16="http://schemas.microsoft.com/office/drawing/2014/main" val="3659379311"/>
                  </a:ext>
                </a:extLst>
              </a:tr>
              <a:tr h="370840">
                <a:tc>
                  <a:txBody>
                    <a:bodyPr/>
                    <a:lstStyle/>
                    <a:p>
                      <a:endParaRPr lang="en-GB" sz="3200" dirty="0"/>
                    </a:p>
                  </a:txBody>
                  <a:tcPr/>
                </a:tc>
                <a:tc>
                  <a:txBody>
                    <a:bodyPr/>
                    <a:lstStyle/>
                    <a:p>
                      <a:endParaRPr lang="en-GB" sz="3200" dirty="0"/>
                    </a:p>
                  </a:txBody>
                  <a:tcPr/>
                </a:tc>
                <a:extLst>
                  <a:ext uri="{0D108BD9-81ED-4DB2-BD59-A6C34878D82A}">
                    <a16:rowId xmlns:a16="http://schemas.microsoft.com/office/drawing/2014/main" val="3407753458"/>
                  </a:ext>
                </a:extLst>
              </a:tr>
              <a:tr h="370840">
                <a:tc>
                  <a:txBody>
                    <a:bodyPr/>
                    <a:lstStyle/>
                    <a:p>
                      <a:endParaRPr lang="en-GB" sz="3200" dirty="0"/>
                    </a:p>
                  </a:txBody>
                  <a:tcPr/>
                </a:tc>
                <a:tc>
                  <a:txBody>
                    <a:bodyPr/>
                    <a:lstStyle/>
                    <a:p>
                      <a:endParaRPr lang="en-GB" sz="3200" dirty="0"/>
                    </a:p>
                  </a:txBody>
                  <a:tcPr/>
                </a:tc>
                <a:extLst>
                  <a:ext uri="{0D108BD9-81ED-4DB2-BD59-A6C34878D82A}">
                    <a16:rowId xmlns:a16="http://schemas.microsoft.com/office/drawing/2014/main" val="169608182"/>
                  </a:ext>
                </a:extLst>
              </a:tr>
              <a:tr h="370840">
                <a:tc>
                  <a:txBody>
                    <a:bodyPr/>
                    <a:lstStyle/>
                    <a:p>
                      <a:endParaRPr lang="en-GB" sz="3200" dirty="0"/>
                    </a:p>
                  </a:txBody>
                  <a:tcPr/>
                </a:tc>
                <a:tc>
                  <a:txBody>
                    <a:bodyPr/>
                    <a:lstStyle/>
                    <a:p>
                      <a:endParaRPr lang="en-GB" sz="3200" dirty="0"/>
                    </a:p>
                  </a:txBody>
                  <a:tcPr/>
                </a:tc>
                <a:extLst>
                  <a:ext uri="{0D108BD9-81ED-4DB2-BD59-A6C34878D82A}">
                    <a16:rowId xmlns:a16="http://schemas.microsoft.com/office/drawing/2014/main" val="1527227800"/>
                  </a:ext>
                </a:extLst>
              </a:tr>
            </a:tbl>
          </a:graphicData>
        </a:graphic>
      </p:graphicFrame>
      <p:pic>
        <p:nvPicPr>
          <p:cNvPr id="10" name="Picture 9">
            <a:extLst>
              <a:ext uri="{FF2B5EF4-FFF2-40B4-BE49-F238E27FC236}">
                <a16:creationId xmlns:a16="http://schemas.microsoft.com/office/drawing/2014/main" id="{B384B8B7-79D6-E6FE-FCB6-BFB4419F9472}"/>
              </a:ext>
            </a:extLst>
          </p:cNvPr>
          <p:cNvPicPr>
            <a:picLocks noChangeAspect="1"/>
          </p:cNvPicPr>
          <p:nvPr/>
        </p:nvPicPr>
        <p:blipFill>
          <a:blip r:embed="rId2"/>
          <a:stretch>
            <a:fillRect/>
          </a:stretch>
        </p:blipFill>
        <p:spPr>
          <a:xfrm>
            <a:off x="3514725" y="3907188"/>
            <a:ext cx="5162550" cy="2838145"/>
          </a:xfrm>
          <a:prstGeom prst="rect">
            <a:avLst/>
          </a:prstGeom>
        </p:spPr>
      </p:pic>
    </p:spTree>
    <p:extLst>
      <p:ext uri="{BB962C8B-B14F-4D97-AF65-F5344CB8AC3E}">
        <p14:creationId xmlns:p14="http://schemas.microsoft.com/office/powerpoint/2010/main" val="247797862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23EC5E-5220-B490-39CC-BB46F05B0AC1}"/>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4C78B8ED-F385-5EC1-8425-FDD55B3BBF08}"/>
              </a:ext>
            </a:extLst>
          </p:cNvPr>
          <p:cNvGraphicFramePr>
            <a:graphicFrameLocks noGrp="1"/>
          </p:cNvGraphicFramePr>
          <p:nvPr>
            <p:extLst>
              <p:ext uri="{D42A27DB-BD31-4B8C-83A1-F6EECF244321}">
                <p14:modId xmlns:p14="http://schemas.microsoft.com/office/powerpoint/2010/main" val="2650795483"/>
              </p:ext>
            </p:extLst>
          </p:nvPr>
        </p:nvGraphicFramePr>
        <p:xfrm>
          <a:off x="399288" y="825500"/>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Saul’s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Harm Christians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Saul’s idea</a:t>
                      </a: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endParaRPr lang="en-GB" sz="3200" b="1" dirty="0">
                        <a:solidFill>
                          <a:srgbClr val="7030A0"/>
                        </a:solidFill>
                      </a:endParaRPr>
                    </a:p>
                  </a:txBody>
                  <a:tcPr/>
                </a:tc>
                <a:extLst>
                  <a:ext uri="{0D108BD9-81ED-4DB2-BD59-A6C34878D82A}">
                    <a16:rowId xmlns:a16="http://schemas.microsoft.com/office/drawing/2014/main" val="1536830263"/>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186664344"/>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520956119"/>
                  </a:ext>
                </a:extLst>
              </a:tr>
            </a:tbl>
          </a:graphicData>
        </a:graphic>
      </p:graphicFrame>
      <p:pic>
        <p:nvPicPr>
          <p:cNvPr id="8" name="Picture 7">
            <a:extLst>
              <a:ext uri="{FF2B5EF4-FFF2-40B4-BE49-F238E27FC236}">
                <a16:creationId xmlns:a16="http://schemas.microsoft.com/office/drawing/2014/main" id="{FD8E645F-CADA-60EF-8278-803AADED833E}"/>
              </a:ext>
            </a:extLst>
          </p:cNvPr>
          <p:cNvPicPr>
            <a:picLocks noChangeAspect="1"/>
          </p:cNvPicPr>
          <p:nvPr/>
        </p:nvPicPr>
        <p:blipFill>
          <a:blip r:embed="rId2"/>
          <a:stretch>
            <a:fillRect/>
          </a:stretch>
        </p:blipFill>
        <p:spPr>
          <a:xfrm>
            <a:off x="4852987" y="4101698"/>
            <a:ext cx="2486025" cy="2394162"/>
          </a:xfrm>
          <a:prstGeom prst="rect">
            <a:avLst/>
          </a:prstGeom>
        </p:spPr>
      </p:pic>
    </p:spTree>
    <p:extLst>
      <p:ext uri="{BB962C8B-B14F-4D97-AF65-F5344CB8AC3E}">
        <p14:creationId xmlns:p14="http://schemas.microsoft.com/office/powerpoint/2010/main" val="26565637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23EC5E-5220-B490-39CC-BB46F05B0AC1}"/>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4C78B8ED-F385-5EC1-8425-FDD55B3BBF08}"/>
              </a:ext>
            </a:extLst>
          </p:cNvPr>
          <p:cNvGraphicFramePr>
            <a:graphicFrameLocks noGrp="1"/>
          </p:cNvGraphicFramePr>
          <p:nvPr>
            <p:extLst>
              <p:ext uri="{D42A27DB-BD31-4B8C-83A1-F6EECF244321}">
                <p14:modId xmlns:p14="http://schemas.microsoft.com/office/powerpoint/2010/main" val="3657269910"/>
              </p:ext>
            </p:extLst>
          </p:nvPr>
        </p:nvGraphicFramePr>
        <p:xfrm>
          <a:off x="399288" y="825500"/>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Saul’s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Harm Christians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Saul’s idea</a:t>
                      </a: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Go to Damascus and find more Christians</a:t>
                      </a:r>
                      <a:endParaRPr lang="en-GB" sz="3200" b="1" dirty="0">
                        <a:solidFill>
                          <a:srgbClr val="7030A0"/>
                        </a:solidFill>
                      </a:endParaRPr>
                    </a:p>
                  </a:txBody>
                  <a:tcPr/>
                </a:tc>
                <a:extLst>
                  <a:ext uri="{0D108BD9-81ED-4DB2-BD59-A6C34878D82A}">
                    <a16:rowId xmlns:a16="http://schemas.microsoft.com/office/drawing/2014/main" val="1536830263"/>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186664344"/>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520956119"/>
                  </a:ext>
                </a:extLst>
              </a:tr>
            </a:tbl>
          </a:graphicData>
        </a:graphic>
      </p:graphicFrame>
      <p:pic>
        <p:nvPicPr>
          <p:cNvPr id="8" name="Picture 7">
            <a:extLst>
              <a:ext uri="{FF2B5EF4-FFF2-40B4-BE49-F238E27FC236}">
                <a16:creationId xmlns:a16="http://schemas.microsoft.com/office/drawing/2014/main" id="{FD8E645F-CADA-60EF-8278-803AADED833E}"/>
              </a:ext>
            </a:extLst>
          </p:cNvPr>
          <p:cNvPicPr>
            <a:picLocks noChangeAspect="1"/>
          </p:cNvPicPr>
          <p:nvPr/>
        </p:nvPicPr>
        <p:blipFill>
          <a:blip r:embed="rId2"/>
          <a:stretch>
            <a:fillRect/>
          </a:stretch>
        </p:blipFill>
        <p:spPr>
          <a:xfrm>
            <a:off x="4852987" y="4101698"/>
            <a:ext cx="2486025" cy="2394162"/>
          </a:xfrm>
          <a:prstGeom prst="rect">
            <a:avLst/>
          </a:prstGeom>
        </p:spPr>
      </p:pic>
    </p:spTree>
    <p:extLst>
      <p:ext uri="{BB962C8B-B14F-4D97-AF65-F5344CB8AC3E}">
        <p14:creationId xmlns:p14="http://schemas.microsoft.com/office/powerpoint/2010/main" val="2975235967"/>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7C692-71B5-A1E5-ED0B-4EEC0D72DB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20681F0-6C12-7E36-58F5-0DDDE5EDEB6F}"/>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84BF0B94-56B6-DD0C-F6C4-CB008B56641C}"/>
              </a:ext>
            </a:extLst>
          </p:cNvPr>
          <p:cNvGraphicFramePr>
            <a:graphicFrameLocks noGrp="1"/>
          </p:cNvGraphicFramePr>
          <p:nvPr>
            <p:extLst>
              <p:ext uri="{D42A27DB-BD31-4B8C-83A1-F6EECF244321}">
                <p14:modId xmlns:p14="http://schemas.microsoft.com/office/powerpoint/2010/main" val="4058404948"/>
              </p:ext>
            </p:extLst>
          </p:nvPr>
        </p:nvGraphicFramePr>
        <p:xfrm>
          <a:off x="399288" y="825500"/>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Saul’s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Harm Christians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Saul’s idea</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Go to Damascus and find more Christians</a:t>
                      </a:r>
                      <a:endParaRPr lang="en-GB" sz="3200" b="1" dirty="0">
                        <a:solidFill>
                          <a:schemeClr val="tx1"/>
                        </a:solidFill>
                      </a:endParaRPr>
                    </a:p>
                  </a:txBody>
                  <a:tcPr/>
                </a:tc>
                <a:extLst>
                  <a:ext uri="{0D108BD9-81ED-4DB2-BD59-A6C34878D82A}">
                    <a16:rowId xmlns:a16="http://schemas.microsoft.com/office/drawing/2014/main" val="1536830263"/>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Saul’s supporters</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endParaRPr lang="en-GB" sz="3200" b="1" dirty="0">
                        <a:solidFill>
                          <a:srgbClr val="7030A0"/>
                        </a:solidFill>
                      </a:endParaRPr>
                    </a:p>
                  </a:txBody>
                  <a:tcPr/>
                </a:tc>
                <a:extLst>
                  <a:ext uri="{0D108BD9-81ED-4DB2-BD59-A6C34878D82A}">
                    <a16:rowId xmlns:a16="http://schemas.microsoft.com/office/drawing/2014/main" val="2186664344"/>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00B996F0-4A27-B1AF-398B-92D905FF2F90}"/>
              </a:ext>
            </a:extLst>
          </p:cNvPr>
          <p:cNvPicPr>
            <a:picLocks noChangeAspect="1"/>
          </p:cNvPicPr>
          <p:nvPr/>
        </p:nvPicPr>
        <p:blipFill>
          <a:blip r:embed="rId2"/>
          <a:stretch>
            <a:fillRect/>
          </a:stretch>
        </p:blipFill>
        <p:spPr>
          <a:xfrm>
            <a:off x="3862387" y="4097091"/>
            <a:ext cx="4467225" cy="2512814"/>
          </a:xfrm>
          <a:prstGeom prst="rect">
            <a:avLst/>
          </a:prstGeom>
        </p:spPr>
      </p:pic>
    </p:spTree>
    <p:extLst>
      <p:ext uri="{BB962C8B-B14F-4D97-AF65-F5344CB8AC3E}">
        <p14:creationId xmlns:p14="http://schemas.microsoft.com/office/powerpoint/2010/main" val="29359183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7C692-71B5-A1E5-ED0B-4EEC0D72DB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20681F0-6C12-7E36-58F5-0DDDE5EDEB6F}"/>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84BF0B94-56B6-DD0C-F6C4-CB008B56641C}"/>
              </a:ext>
            </a:extLst>
          </p:cNvPr>
          <p:cNvGraphicFramePr>
            <a:graphicFrameLocks noGrp="1"/>
          </p:cNvGraphicFramePr>
          <p:nvPr>
            <p:extLst>
              <p:ext uri="{D42A27DB-BD31-4B8C-83A1-F6EECF244321}">
                <p14:modId xmlns:p14="http://schemas.microsoft.com/office/powerpoint/2010/main" val="1626016854"/>
              </p:ext>
            </p:extLst>
          </p:nvPr>
        </p:nvGraphicFramePr>
        <p:xfrm>
          <a:off x="399288" y="825500"/>
          <a:ext cx="11393424" cy="338328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Saul’s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Harm Christians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Saul’s idea</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Go to Damascus and find more Christians</a:t>
                      </a:r>
                      <a:endParaRPr lang="en-GB" sz="3200" b="1" dirty="0">
                        <a:solidFill>
                          <a:schemeClr val="tx1"/>
                        </a:solidFill>
                      </a:endParaRPr>
                    </a:p>
                  </a:txBody>
                  <a:tcPr/>
                </a:tc>
                <a:extLst>
                  <a:ext uri="{0D108BD9-81ED-4DB2-BD59-A6C34878D82A}">
                    <a16:rowId xmlns:a16="http://schemas.microsoft.com/office/drawing/2014/main" val="1536830263"/>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Saul’s supporters</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A Jewish high priest and some travelling companions</a:t>
                      </a:r>
                      <a:endParaRPr lang="en-GB" sz="3200" b="1" dirty="0">
                        <a:solidFill>
                          <a:srgbClr val="7030A0"/>
                        </a:solidFill>
                      </a:endParaRPr>
                    </a:p>
                  </a:txBody>
                  <a:tcPr/>
                </a:tc>
                <a:extLst>
                  <a:ext uri="{0D108BD9-81ED-4DB2-BD59-A6C34878D82A}">
                    <a16:rowId xmlns:a16="http://schemas.microsoft.com/office/drawing/2014/main" val="2186664344"/>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00B996F0-4A27-B1AF-398B-92D905FF2F90}"/>
              </a:ext>
            </a:extLst>
          </p:cNvPr>
          <p:cNvPicPr>
            <a:picLocks noChangeAspect="1"/>
          </p:cNvPicPr>
          <p:nvPr/>
        </p:nvPicPr>
        <p:blipFill>
          <a:blip r:embed="rId2"/>
          <a:stretch>
            <a:fillRect/>
          </a:stretch>
        </p:blipFill>
        <p:spPr>
          <a:xfrm>
            <a:off x="3862387" y="4293910"/>
            <a:ext cx="4467225" cy="2512814"/>
          </a:xfrm>
          <a:prstGeom prst="rect">
            <a:avLst/>
          </a:prstGeom>
        </p:spPr>
      </p:pic>
    </p:spTree>
    <p:extLst>
      <p:ext uri="{BB962C8B-B14F-4D97-AF65-F5344CB8AC3E}">
        <p14:creationId xmlns:p14="http://schemas.microsoft.com/office/powerpoint/2010/main" val="63939443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497F-8B9C-249E-F172-62098A1E76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12CB1A-6A81-9738-532D-2E9E693DF1E4}"/>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8E6AE4BF-2037-AC9E-2F1E-247D6F121FA7}"/>
              </a:ext>
            </a:extLst>
          </p:cNvPr>
          <p:cNvGraphicFramePr>
            <a:graphicFrameLocks noGrp="1"/>
          </p:cNvGraphicFramePr>
          <p:nvPr>
            <p:extLst>
              <p:ext uri="{D42A27DB-BD31-4B8C-83A1-F6EECF244321}">
                <p14:modId xmlns:p14="http://schemas.microsoft.com/office/powerpoint/2010/main" val="1044745300"/>
              </p:ext>
            </p:extLst>
          </p:nvPr>
        </p:nvGraphicFramePr>
        <p:xfrm>
          <a:off x="399288" y="825500"/>
          <a:ext cx="11393424" cy="338328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Saul’s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Harm Christians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Saul’s idea</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Go to Damascus and find more Christians</a:t>
                      </a:r>
                      <a:endParaRPr lang="en-GB" sz="3200" b="1" dirty="0">
                        <a:solidFill>
                          <a:schemeClr val="tx1"/>
                        </a:solidFill>
                      </a:endParaRPr>
                    </a:p>
                  </a:txBody>
                  <a:tcPr/>
                </a:tc>
                <a:extLst>
                  <a:ext uri="{0D108BD9-81ED-4DB2-BD59-A6C34878D82A}">
                    <a16:rowId xmlns:a16="http://schemas.microsoft.com/office/drawing/2014/main" val="1536830263"/>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Saul’s supporters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A Jewish high priest and some travelling companions</a:t>
                      </a:r>
                      <a:endParaRPr lang="en-GB" sz="3200" b="1" dirty="0">
                        <a:solidFill>
                          <a:schemeClr val="tx1"/>
                        </a:solidFill>
                      </a:endParaRPr>
                    </a:p>
                  </a:txBody>
                  <a:tcPr/>
                </a:tc>
                <a:extLst>
                  <a:ext uri="{0D108BD9-81ED-4DB2-BD59-A6C34878D82A}">
                    <a16:rowId xmlns:a16="http://schemas.microsoft.com/office/drawing/2014/main" val="2186664344"/>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Saul’s emotion</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endParaRPr lang="en-GB" sz="3200" b="1" dirty="0">
                        <a:solidFill>
                          <a:srgbClr val="7030A0"/>
                        </a:solidFill>
                      </a:endParaRPr>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CE5A6939-A349-C5B1-C988-4977DCC580FE}"/>
              </a:ext>
            </a:extLst>
          </p:cNvPr>
          <p:cNvPicPr>
            <a:picLocks noChangeAspect="1"/>
          </p:cNvPicPr>
          <p:nvPr/>
        </p:nvPicPr>
        <p:blipFill>
          <a:blip r:embed="rId2"/>
          <a:stretch>
            <a:fillRect/>
          </a:stretch>
        </p:blipFill>
        <p:spPr>
          <a:xfrm>
            <a:off x="5070800" y="4601106"/>
            <a:ext cx="2050400" cy="1927281"/>
          </a:xfrm>
          <a:prstGeom prst="rect">
            <a:avLst/>
          </a:prstGeom>
        </p:spPr>
      </p:pic>
    </p:spTree>
    <p:extLst>
      <p:ext uri="{BB962C8B-B14F-4D97-AF65-F5344CB8AC3E}">
        <p14:creationId xmlns:p14="http://schemas.microsoft.com/office/powerpoint/2010/main" val="2010304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497F-8B9C-249E-F172-62098A1E76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12CB1A-6A81-9738-532D-2E9E693DF1E4}"/>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8E6AE4BF-2037-AC9E-2F1E-247D6F121FA7}"/>
              </a:ext>
            </a:extLst>
          </p:cNvPr>
          <p:cNvGraphicFramePr>
            <a:graphicFrameLocks noGrp="1"/>
          </p:cNvGraphicFramePr>
          <p:nvPr>
            <p:extLst>
              <p:ext uri="{D42A27DB-BD31-4B8C-83A1-F6EECF244321}">
                <p14:modId xmlns:p14="http://schemas.microsoft.com/office/powerpoint/2010/main" val="3963270568"/>
              </p:ext>
            </p:extLst>
          </p:nvPr>
        </p:nvGraphicFramePr>
        <p:xfrm>
          <a:off x="399288" y="825500"/>
          <a:ext cx="11393424" cy="338328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Saul</a:t>
                      </a:r>
                      <a:endParaRPr lang="en-GB" sz="3200" dirty="0"/>
                    </a:p>
                  </a:txBody>
                  <a:tcPr/>
                </a:tc>
                <a:tc>
                  <a:txBody>
                    <a:bodyPr/>
                    <a:lstStyle/>
                    <a:p>
                      <a:pPr algn="ctr"/>
                      <a:r>
                        <a:rPr lang="en-US" sz="3200" dirty="0"/>
                        <a:t>Saul’s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Saul’s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Harm Christians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Saul’s idea</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Go to Damascus and find more Christians</a:t>
                      </a:r>
                      <a:endParaRPr lang="en-GB" sz="3200" b="1" dirty="0">
                        <a:solidFill>
                          <a:schemeClr val="tx1"/>
                        </a:solidFill>
                      </a:endParaRPr>
                    </a:p>
                  </a:txBody>
                  <a:tcPr/>
                </a:tc>
                <a:extLst>
                  <a:ext uri="{0D108BD9-81ED-4DB2-BD59-A6C34878D82A}">
                    <a16:rowId xmlns:a16="http://schemas.microsoft.com/office/drawing/2014/main" val="1536830263"/>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Saul’s supporters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A Jewish high priest and some travelling companions</a:t>
                      </a:r>
                      <a:endParaRPr lang="en-GB" sz="3200" b="1" dirty="0">
                        <a:solidFill>
                          <a:schemeClr val="tx1"/>
                        </a:solidFill>
                      </a:endParaRPr>
                    </a:p>
                  </a:txBody>
                  <a:tcPr/>
                </a:tc>
                <a:extLst>
                  <a:ext uri="{0D108BD9-81ED-4DB2-BD59-A6C34878D82A}">
                    <a16:rowId xmlns:a16="http://schemas.microsoft.com/office/drawing/2014/main" val="2186664344"/>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Saul’s emotion</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Driven by hate</a:t>
                      </a:r>
                      <a:endParaRPr lang="en-GB" sz="3200" b="1" dirty="0">
                        <a:solidFill>
                          <a:srgbClr val="7030A0"/>
                        </a:solidFill>
                      </a:endParaRPr>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CE5A6939-A349-C5B1-C988-4977DCC580FE}"/>
              </a:ext>
            </a:extLst>
          </p:cNvPr>
          <p:cNvPicPr>
            <a:picLocks noChangeAspect="1"/>
          </p:cNvPicPr>
          <p:nvPr/>
        </p:nvPicPr>
        <p:blipFill>
          <a:blip r:embed="rId2"/>
          <a:stretch>
            <a:fillRect/>
          </a:stretch>
        </p:blipFill>
        <p:spPr>
          <a:xfrm>
            <a:off x="5070800" y="4601106"/>
            <a:ext cx="2050400" cy="1927281"/>
          </a:xfrm>
          <a:prstGeom prst="rect">
            <a:avLst/>
          </a:prstGeom>
        </p:spPr>
      </p:pic>
    </p:spTree>
    <p:extLst>
      <p:ext uri="{BB962C8B-B14F-4D97-AF65-F5344CB8AC3E}">
        <p14:creationId xmlns:p14="http://schemas.microsoft.com/office/powerpoint/2010/main" val="89982645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A2CDDF-68E2-43ED-6972-2593F89F8ECA}"/>
              </a:ext>
            </a:extLst>
          </p:cNvPr>
          <p:cNvSpPr txBox="1"/>
          <p:nvPr/>
        </p:nvSpPr>
        <p:spPr>
          <a:xfrm>
            <a:off x="2498710" y="453509"/>
            <a:ext cx="7194580" cy="830997"/>
          </a:xfrm>
          <a:prstGeom prst="rect">
            <a:avLst/>
          </a:prstGeom>
          <a:noFill/>
        </p:spPr>
        <p:txBody>
          <a:bodyPr wrap="square">
            <a:spAutoFit/>
          </a:bodyPr>
          <a:lstStyle/>
          <a:p>
            <a:r>
              <a:rPr lang="en-US" sz="4800" b="1" dirty="0">
                <a:solidFill>
                  <a:srgbClr val="7030A0"/>
                </a:solidFill>
                <a:latin typeface="Comic Sans MS" panose="030F0702030302020204" pitchFamily="66" charset="0"/>
              </a:rPr>
              <a:t>Damascus moment . . .</a:t>
            </a:r>
            <a:endParaRPr lang="en-GB" sz="4800" dirty="0"/>
          </a:p>
        </p:txBody>
      </p:sp>
      <p:sp>
        <p:nvSpPr>
          <p:cNvPr id="3" name="TextBox 2">
            <a:extLst>
              <a:ext uri="{FF2B5EF4-FFF2-40B4-BE49-F238E27FC236}">
                <a16:creationId xmlns:a16="http://schemas.microsoft.com/office/drawing/2014/main" id="{38348898-50FD-F6D3-65D2-B3018E6A340F}"/>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pic>
        <p:nvPicPr>
          <p:cNvPr id="7" name="Picture 6">
            <a:extLst>
              <a:ext uri="{FF2B5EF4-FFF2-40B4-BE49-F238E27FC236}">
                <a16:creationId xmlns:a16="http://schemas.microsoft.com/office/drawing/2014/main" id="{4DD7CE5A-8D85-EE88-DCA8-2145E78705D3}"/>
              </a:ext>
            </a:extLst>
          </p:cNvPr>
          <p:cNvPicPr>
            <a:picLocks noChangeAspect="1"/>
          </p:cNvPicPr>
          <p:nvPr/>
        </p:nvPicPr>
        <p:blipFill>
          <a:blip r:embed="rId2"/>
          <a:stretch>
            <a:fillRect/>
          </a:stretch>
        </p:blipFill>
        <p:spPr>
          <a:xfrm>
            <a:off x="899276" y="1329790"/>
            <a:ext cx="6263172" cy="5175979"/>
          </a:xfrm>
          <a:prstGeom prst="rect">
            <a:avLst/>
          </a:prstGeom>
        </p:spPr>
      </p:pic>
      <p:pic>
        <p:nvPicPr>
          <p:cNvPr id="11" name="Picture 10">
            <a:extLst>
              <a:ext uri="{FF2B5EF4-FFF2-40B4-BE49-F238E27FC236}">
                <a16:creationId xmlns:a16="http://schemas.microsoft.com/office/drawing/2014/main" id="{837DE280-2F2F-114F-64BE-971CB48D3013}"/>
              </a:ext>
            </a:extLst>
          </p:cNvPr>
          <p:cNvPicPr>
            <a:picLocks noChangeAspect="1"/>
          </p:cNvPicPr>
          <p:nvPr/>
        </p:nvPicPr>
        <p:blipFill>
          <a:blip r:embed="rId3"/>
          <a:stretch>
            <a:fillRect/>
          </a:stretch>
        </p:blipFill>
        <p:spPr>
          <a:xfrm>
            <a:off x="8489369" y="1329790"/>
            <a:ext cx="2474434" cy="2497398"/>
          </a:xfrm>
          <a:prstGeom prst="rect">
            <a:avLst/>
          </a:prstGeom>
        </p:spPr>
      </p:pic>
      <p:pic>
        <p:nvPicPr>
          <p:cNvPr id="13" name="Picture 12">
            <a:extLst>
              <a:ext uri="{FF2B5EF4-FFF2-40B4-BE49-F238E27FC236}">
                <a16:creationId xmlns:a16="http://schemas.microsoft.com/office/drawing/2014/main" id="{424F2584-6E58-5A65-5EF2-A6EC5594BAFA}"/>
              </a:ext>
            </a:extLst>
          </p:cNvPr>
          <p:cNvPicPr>
            <a:picLocks noChangeAspect="1"/>
          </p:cNvPicPr>
          <p:nvPr/>
        </p:nvPicPr>
        <p:blipFill>
          <a:blip r:embed="rId4"/>
          <a:stretch>
            <a:fillRect/>
          </a:stretch>
        </p:blipFill>
        <p:spPr>
          <a:xfrm>
            <a:off x="8181013" y="4046538"/>
            <a:ext cx="3091147" cy="2586764"/>
          </a:xfrm>
          <a:prstGeom prst="rect">
            <a:avLst/>
          </a:prstGeom>
        </p:spPr>
      </p:pic>
    </p:spTree>
    <p:extLst>
      <p:ext uri="{BB962C8B-B14F-4D97-AF65-F5344CB8AC3E}">
        <p14:creationId xmlns:p14="http://schemas.microsoft.com/office/powerpoint/2010/main" val="3170976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4DF80-CD0F-C802-01EC-305F37A1BC5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A0CD07-B8A8-063E-0F46-D04702691F72}"/>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8" name="Table 7">
            <a:extLst>
              <a:ext uri="{FF2B5EF4-FFF2-40B4-BE49-F238E27FC236}">
                <a16:creationId xmlns:a16="http://schemas.microsoft.com/office/drawing/2014/main" id="{7E973BDE-2343-D498-18FC-BD988CAECCBD}"/>
              </a:ext>
            </a:extLst>
          </p:cNvPr>
          <p:cNvGraphicFramePr>
            <a:graphicFrameLocks noGrp="1"/>
          </p:cNvGraphicFramePr>
          <p:nvPr>
            <p:extLst>
              <p:ext uri="{D42A27DB-BD31-4B8C-83A1-F6EECF244321}">
                <p14:modId xmlns:p14="http://schemas.microsoft.com/office/powerpoint/2010/main" val="778236901"/>
              </p:ext>
            </p:extLst>
          </p:nvPr>
        </p:nvGraphicFramePr>
        <p:xfrm>
          <a:off x="399288" y="835025"/>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74221517"/>
                    </a:ext>
                  </a:extLst>
                </a:gridCol>
                <a:gridCol w="7845552">
                  <a:extLst>
                    <a:ext uri="{9D8B030D-6E8A-4147-A177-3AD203B41FA5}">
                      <a16:colId xmlns:a16="http://schemas.microsoft.com/office/drawing/2014/main" val="2364917153"/>
                    </a:ext>
                  </a:extLst>
                </a:gridCol>
              </a:tblGrid>
              <a:tr h="370840">
                <a:tc>
                  <a:txBody>
                    <a:bodyPr/>
                    <a:lstStyle/>
                    <a:p>
                      <a:pPr algn="ctr"/>
                      <a:r>
                        <a:rPr lang="en-US" sz="3200" dirty="0"/>
                        <a:t>Paul</a:t>
                      </a:r>
                      <a:endParaRPr lang="en-GB" sz="3200" dirty="0"/>
                    </a:p>
                  </a:txBody>
                  <a:tcPr/>
                </a:tc>
                <a:tc>
                  <a:txBody>
                    <a:bodyPr/>
                    <a:lstStyle/>
                    <a:p>
                      <a:pPr algn="ctr"/>
                      <a:r>
                        <a:rPr lang="en-US" sz="3200" dirty="0"/>
                        <a:t>Paul’s motives</a:t>
                      </a:r>
                      <a:endParaRPr lang="en-GB" sz="3200" dirty="0"/>
                    </a:p>
                  </a:txBody>
                  <a:tcPr/>
                </a:tc>
                <a:extLst>
                  <a:ext uri="{0D108BD9-81ED-4DB2-BD59-A6C34878D82A}">
                    <a16:rowId xmlns:a16="http://schemas.microsoft.com/office/drawing/2014/main" val="1500555884"/>
                  </a:ext>
                </a:extLst>
              </a:tr>
              <a:tr h="370840">
                <a:tc>
                  <a:txBody>
                    <a:bodyPr/>
                    <a:lstStyle/>
                    <a:p>
                      <a:pPr marL="180000"/>
                      <a:r>
                        <a:rPr lang="en-US" sz="3200" b="1" dirty="0">
                          <a:solidFill>
                            <a:srgbClr val="FF0000"/>
                          </a:solidFill>
                        </a:rPr>
                        <a:t>Paul’s thoughts</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Teach people about Jesus</a:t>
                      </a:r>
                      <a:endParaRPr lang="en-GB" sz="3200" b="1" dirty="0">
                        <a:solidFill>
                          <a:srgbClr val="7030A0"/>
                        </a:solidFill>
                      </a:endParaRPr>
                    </a:p>
                  </a:txBody>
                  <a:tcPr/>
                </a:tc>
                <a:extLst>
                  <a:ext uri="{0D108BD9-81ED-4DB2-BD59-A6C34878D82A}">
                    <a16:rowId xmlns:a16="http://schemas.microsoft.com/office/drawing/2014/main" val="3659379311"/>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3407753458"/>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169608182"/>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1527227800"/>
                  </a:ext>
                </a:extLst>
              </a:tr>
            </a:tbl>
          </a:graphicData>
        </a:graphic>
      </p:graphicFrame>
      <p:pic>
        <p:nvPicPr>
          <p:cNvPr id="4" name="Picture 3">
            <a:extLst>
              <a:ext uri="{FF2B5EF4-FFF2-40B4-BE49-F238E27FC236}">
                <a16:creationId xmlns:a16="http://schemas.microsoft.com/office/drawing/2014/main" id="{8D0D073F-AD8F-9309-B6B7-1F66B9276A03}"/>
              </a:ext>
            </a:extLst>
          </p:cNvPr>
          <p:cNvPicPr>
            <a:picLocks noChangeAspect="1"/>
          </p:cNvPicPr>
          <p:nvPr/>
        </p:nvPicPr>
        <p:blipFill>
          <a:blip r:embed="rId2"/>
          <a:stretch>
            <a:fillRect/>
          </a:stretch>
        </p:blipFill>
        <p:spPr>
          <a:xfrm>
            <a:off x="3430602" y="3808152"/>
            <a:ext cx="5330795" cy="2998572"/>
          </a:xfrm>
          <a:prstGeom prst="rect">
            <a:avLst/>
          </a:prstGeom>
        </p:spPr>
      </p:pic>
    </p:spTree>
    <p:extLst>
      <p:ext uri="{BB962C8B-B14F-4D97-AF65-F5344CB8AC3E}">
        <p14:creationId xmlns:p14="http://schemas.microsoft.com/office/powerpoint/2010/main" val="540392829"/>
      </p:ext>
    </p:extLst>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5B922-25A7-A83B-C734-A10FFF13250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95C0E66-1196-76F3-951E-E9E33FE9C4AC}"/>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26A69FDA-7666-517E-B72A-3C75F9A8B88B}"/>
              </a:ext>
            </a:extLst>
          </p:cNvPr>
          <p:cNvGraphicFramePr>
            <a:graphicFrameLocks noGrp="1"/>
          </p:cNvGraphicFramePr>
          <p:nvPr>
            <p:extLst>
              <p:ext uri="{D42A27DB-BD31-4B8C-83A1-F6EECF244321}">
                <p14:modId xmlns:p14="http://schemas.microsoft.com/office/powerpoint/2010/main" val="2887671724"/>
              </p:ext>
            </p:extLst>
          </p:nvPr>
        </p:nvGraphicFramePr>
        <p:xfrm>
          <a:off x="399288" y="825500"/>
          <a:ext cx="11393424" cy="289560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Paul</a:t>
                      </a:r>
                      <a:endParaRPr lang="en-GB" sz="3200" dirty="0"/>
                    </a:p>
                  </a:txBody>
                  <a:tcPr/>
                </a:tc>
                <a:tc>
                  <a:txBody>
                    <a:bodyPr/>
                    <a:lstStyle/>
                    <a:p>
                      <a:pPr algn="ctr"/>
                      <a:r>
                        <a:rPr lang="en-US" sz="3200" dirty="0"/>
                        <a:t>Paul’s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Paul’s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Teach people about Jesus.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Paul’s idea</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Travel around the Roman Empire</a:t>
                      </a:r>
                      <a:endParaRPr lang="en-GB" sz="3200" b="1" dirty="0">
                        <a:solidFill>
                          <a:srgbClr val="7030A0"/>
                        </a:solidFill>
                      </a:endParaRPr>
                    </a:p>
                  </a:txBody>
                  <a:tcPr/>
                </a:tc>
                <a:extLst>
                  <a:ext uri="{0D108BD9-81ED-4DB2-BD59-A6C34878D82A}">
                    <a16:rowId xmlns:a16="http://schemas.microsoft.com/office/drawing/2014/main" val="1536830263"/>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186664344"/>
                  </a:ext>
                </a:extLst>
              </a:tr>
              <a:tr h="370840">
                <a:tc>
                  <a:txBody>
                    <a:bodyPr/>
                    <a:lstStyle/>
                    <a:p>
                      <a:pPr marL="180000"/>
                      <a:endParaRPr lang="en-GB" sz="3200" dirty="0"/>
                    </a:p>
                  </a:txBody>
                  <a:tcPr/>
                </a:tc>
                <a:tc>
                  <a:txBody>
                    <a:bodyPr/>
                    <a:lstStyle/>
                    <a:p>
                      <a:pPr marL="180000"/>
                      <a:endParaRPr lang="en-GB" sz="3200" dirty="0"/>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DE2B8DA0-780E-BD15-A786-A01B59E9557F}"/>
              </a:ext>
            </a:extLst>
          </p:cNvPr>
          <p:cNvPicPr>
            <a:picLocks noChangeAspect="1"/>
          </p:cNvPicPr>
          <p:nvPr/>
        </p:nvPicPr>
        <p:blipFill>
          <a:blip r:embed="rId2"/>
          <a:stretch>
            <a:fillRect/>
          </a:stretch>
        </p:blipFill>
        <p:spPr>
          <a:xfrm>
            <a:off x="3562117" y="3899404"/>
            <a:ext cx="5067765" cy="2758312"/>
          </a:xfrm>
          <a:prstGeom prst="rect">
            <a:avLst/>
          </a:prstGeom>
        </p:spPr>
      </p:pic>
    </p:spTree>
    <p:extLst>
      <p:ext uri="{BB962C8B-B14F-4D97-AF65-F5344CB8AC3E}">
        <p14:creationId xmlns:p14="http://schemas.microsoft.com/office/powerpoint/2010/main" val="1358871137"/>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DAB14-FCB8-CCD0-0996-24D682A15F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7A887B-37F3-2501-F9D9-661B1EF51F94}"/>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729BD282-8BCE-B790-BCB7-C5D8095D6534}"/>
              </a:ext>
            </a:extLst>
          </p:cNvPr>
          <p:cNvGraphicFramePr>
            <a:graphicFrameLocks noGrp="1"/>
          </p:cNvGraphicFramePr>
          <p:nvPr>
            <p:extLst>
              <p:ext uri="{D42A27DB-BD31-4B8C-83A1-F6EECF244321}">
                <p14:modId xmlns:p14="http://schemas.microsoft.com/office/powerpoint/2010/main" val="4145767487"/>
              </p:ext>
            </p:extLst>
          </p:nvPr>
        </p:nvGraphicFramePr>
        <p:xfrm>
          <a:off x="399288" y="663575"/>
          <a:ext cx="11393424" cy="387096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Paul</a:t>
                      </a:r>
                      <a:endParaRPr lang="en-GB" sz="3200" dirty="0"/>
                    </a:p>
                  </a:txBody>
                  <a:tcPr/>
                </a:tc>
                <a:tc>
                  <a:txBody>
                    <a:bodyPr/>
                    <a:lstStyle/>
                    <a:p>
                      <a:pPr algn="ctr"/>
                      <a:r>
                        <a:rPr lang="en-US" sz="3200" dirty="0"/>
                        <a:t>Paul’s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dirty="0">
                          <a:solidFill>
                            <a:schemeClr val="tx1"/>
                          </a:solidFill>
                        </a:rPr>
                        <a:t>Paul’s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Teach people about Jesus</a:t>
                      </a:r>
                      <a:endParaRPr lang="en-GB" sz="3200" b="1" dirty="0">
                        <a:solidFill>
                          <a:schemeClr val="tx1"/>
                        </a:solidFill>
                      </a:endParaRPr>
                    </a:p>
                  </a:txBody>
                  <a:tcPr/>
                </a:tc>
                <a:extLst>
                  <a:ext uri="{0D108BD9-81ED-4DB2-BD59-A6C34878D82A}">
                    <a16:rowId xmlns:a16="http://schemas.microsoft.com/office/drawing/2014/main" val="1386694160"/>
                  </a:ext>
                </a:extLst>
              </a:tr>
              <a:tr h="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Paul’s idea</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Travel around the Roman Empire</a:t>
                      </a:r>
                      <a:endParaRPr lang="en-GB" sz="3200" b="1" dirty="0">
                        <a:solidFill>
                          <a:schemeClr val="tx1"/>
                        </a:solidFill>
                      </a:endParaRPr>
                    </a:p>
                  </a:txBody>
                  <a:tcPr/>
                </a:tc>
                <a:extLst>
                  <a:ext uri="{0D108BD9-81ED-4DB2-BD59-A6C34878D82A}">
                    <a16:rowId xmlns:a16="http://schemas.microsoft.com/office/drawing/2014/main" val="1536830263"/>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Paul’s supporters</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Paul had different helpers at different times: Barnabas, John Mark, Silas, Timothy, Aquila and Priscilla</a:t>
                      </a:r>
                      <a:endParaRPr lang="en-GB" sz="3200" b="1" dirty="0">
                        <a:solidFill>
                          <a:srgbClr val="7030A0"/>
                        </a:solidFill>
                      </a:endParaRPr>
                    </a:p>
                  </a:txBody>
                  <a:tcPr/>
                </a:tc>
                <a:extLst>
                  <a:ext uri="{0D108BD9-81ED-4DB2-BD59-A6C34878D82A}">
                    <a16:rowId xmlns:a16="http://schemas.microsoft.com/office/drawing/2014/main" val="2186664344"/>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endParaRPr lang="en-GB" sz="3200" b="1" dirty="0">
                        <a:solidFill>
                          <a:srgbClr val="7030A0"/>
                        </a:solidFill>
                      </a:endParaRPr>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46D7CF61-4B46-E2AC-C9A8-2197BBC4EE96}"/>
              </a:ext>
            </a:extLst>
          </p:cNvPr>
          <p:cNvPicPr>
            <a:picLocks noChangeAspect="1"/>
          </p:cNvPicPr>
          <p:nvPr/>
        </p:nvPicPr>
        <p:blipFill>
          <a:blip r:embed="rId2"/>
          <a:stretch>
            <a:fillRect/>
          </a:stretch>
        </p:blipFill>
        <p:spPr>
          <a:xfrm>
            <a:off x="5253564" y="4598010"/>
            <a:ext cx="1684871" cy="2208927"/>
          </a:xfrm>
          <a:prstGeom prst="rect">
            <a:avLst/>
          </a:prstGeom>
        </p:spPr>
      </p:pic>
    </p:spTree>
    <p:extLst>
      <p:ext uri="{BB962C8B-B14F-4D97-AF65-F5344CB8AC3E}">
        <p14:creationId xmlns:p14="http://schemas.microsoft.com/office/powerpoint/2010/main" val="577247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098E5-E2B2-692F-5657-6757052F0D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444973-F139-698B-A662-762966673589}"/>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graphicFrame>
        <p:nvGraphicFramePr>
          <p:cNvPr id="4" name="Table 3">
            <a:extLst>
              <a:ext uri="{FF2B5EF4-FFF2-40B4-BE49-F238E27FC236}">
                <a16:creationId xmlns:a16="http://schemas.microsoft.com/office/drawing/2014/main" id="{A21CFD59-63AF-F775-FC51-7C1BBBA81C6B}"/>
              </a:ext>
            </a:extLst>
          </p:cNvPr>
          <p:cNvGraphicFramePr>
            <a:graphicFrameLocks noGrp="1"/>
          </p:cNvGraphicFramePr>
          <p:nvPr>
            <p:extLst>
              <p:ext uri="{D42A27DB-BD31-4B8C-83A1-F6EECF244321}">
                <p14:modId xmlns:p14="http://schemas.microsoft.com/office/powerpoint/2010/main" val="2846396277"/>
              </p:ext>
            </p:extLst>
          </p:nvPr>
        </p:nvGraphicFramePr>
        <p:xfrm>
          <a:off x="399288" y="825500"/>
          <a:ext cx="11393424" cy="3870960"/>
        </p:xfrm>
        <a:graphic>
          <a:graphicData uri="http://schemas.openxmlformats.org/drawingml/2006/table">
            <a:tbl>
              <a:tblPr firstRow="1" bandRow="1">
                <a:tableStyleId>{5C22544A-7EE6-4342-B048-85BDC9FD1C3A}</a:tableStyleId>
              </a:tblPr>
              <a:tblGrid>
                <a:gridCol w="3547872">
                  <a:extLst>
                    <a:ext uri="{9D8B030D-6E8A-4147-A177-3AD203B41FA5}">
                      <a16:colId xmlns:a16="http://schemas.microsoft.com/office/drawing/2014/main" val="823361032"/>
                    </a:ext>
                  </a:extLst>
                </a:gridCol>
                <a:gridCol w="7845552">
                  <a:extLst>
                    <a:ext uri="{9D8B030D-6E8A-4147-A177-3AD203B41FA5}">
                      <a16:colId xmlns:a16="http://schemas.microsoft.com/office/drawing/2014/main" val="1936674358"/>
                    </a:ext>
                  </a:extLst>
                </a:gridCol>
              </a:tblGrid>
              <a:tr h="370840">
                <a:tc>
                  <a:txBody>
                    <a:bodyPr/>
                    <a:lstStyle/>
                    <a:p>
                      <a:pPr algn="ctr"/>
                      <a:r>
                        <a:rPr lang="en-US" sz="3200" dirty="0"/>
                        <a:t>Paul</a:t>
                      </a:r>
                      <a:endParaRPr lang="en-GB" sz="3200" dirty="0"/>
                    </a:p>
                  </a:txBody>
                  <a:tcPr/>
                </a:tc>
                <a:tc>
                  <a:txBody>
                    <a:bodyPr/>
                    <a:lstStyle/>
                    <a:p>
                      <a:pPr algn="ctr"/>
                      <a:r>
                        <a:rPr lang="en-US" sz="3200" dirty="0"/>
                        <a:t>Paul’s motives</a:t>
                      </a:r>
                      <a:endParaRPr lang="en-GB" sz="3200" dirty="0"/>
                    </a:p>
                  </a:txBody>
                  <a:tcPr/>
                </a:tc>
                <a:extLst>
                  <a:ext uri="{0D108BD9-81ED-4DB2-BD59-A6C34878D82A}">
                    <a16:rowId xmlns:a16="http://schemas.microsoft.com/office/drawing/2014/main" val="3388406941"/>
                  </a:ext>
                </a:extLst>
              </a:tr>
              <a:tr h="370840">
                <a:tc>
                  <a:txBody>
                    <a:bodyPr/>
                    <a:lstStyle/>
                    <a:p>
                      <a:pPr marL="180000"/>
                      <a:r>
                        <a:rPr lang="en-US" sz="3200" b="1">
                          <a:solidFill>
                            <a:schemeClr val="tx1"/>
                          </a:solidFill>
                        </a:rPr>
                        <a:t>Paul’s thoughts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Teach people about Jesus</a:t>
                      </a:r>
                      <a:endParaRPr lang="en-GB" sz="3200" b="1" dirty="0">
                        <a:solidFill>
                          <a:schemeClr val="tx1"/>
                        </a:solidFill>
                      </a:endParaRPr>
                    </a:p>
                  </a:txBody>
                  <a:tcPr/>
                </a:tc>
                <a:extLst>
                  <a:ext uri="{0D108BD9-81ED-4DB2-BD59-A6C34878D82A}">
                    <a16:rowId xmlns:a16="http://schemas.microsoft.com/office/drawing/2014/main" val="1386694160"/>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Paul’s idea</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Travel around the Roman Empire</a:t>
                      </a:r>
                      <a:endParaRPr lang="en-GB" sz="3200" b="1" dirty="0">
                        <a:solidFill>
                          <a:schemeClr val="tx1"/>
                        </a:solidFill>
                      </a:endParaRPr>
                    </a:p>
                  </a:txBody>
                  <a:tcPr/>
                </a:tc>
                <a:extLst>
                  <a:ext uri="{0D108BD9-81ED-4DB2-BD59-A6C34878D82A}">
                    <a16:rowId xmlns:a16="http://schemas.microsoft.com/office/drawing/2014/main" val="1536830263"/>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Paul’s supporters</a:t>
                      </a:r>
                      <a:endParaRPr lang="en-GB" sz="3200" b="1" dirty="0">
                        <a:solidFill>
                          <a:schemeClr val="tx1"/>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rPr>
                        <a:t>Paul had different helpers at different times: Barnabas, John Mark, Silas, Timothy, Aquila and Priscilla</a:t>
                      </a:r>
                      <a:endParaRPr lang="en-GB" sz="3200" b="1" dirty="0">
                        <a:solidFill>
                          <a:schemeClr val="tx1"/>
                        </a:solidFill>
                      </a:endParaRPr>
                    </a:p>
                  </a:txBody>
                  <a:tcPr/>
                </a:tc>
                <a:extLst>
                  <a:ext uri="{0D108BD9-81ED-4DB2-BD59-A6C34878D82A}">
                    <a16:rowId xmlns:a16="http://schemas.microsoft.com/office/drawing/2014/main" val="2186664344"/>
                  </a:ext>
                </a:extLst>
              </a:tr>
              <a:tr h="370840">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rPr>
                        <a:t>Paul’s emotion</a:t>
                      </a:r>
                      <a:endParaRPr lang="en-GB" sz="3200" b="1" dirty="0">
                        <a:solidFill>
                          <a:srgbClr val="FF0000"/>
                        </a:solidFill>
                      </a:endParaRPr>
                    </a:p>
                  </a:txBody>
                  <a:tcPr/>
                </a:tc>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7030A0"/>
                          </a:solidFill>
                        </a:rPr>
                        <a:t>Driven by love</a:t>
                      </a:r>
                      <a:endParaRPr lang="en-GB" sz="3200" b="1" dirty="0">
                        <a:solidFill>
                          <a:srgbClr val="7030A0"/>
                        </a:solidFill>
                      </a:endParaRPr>
                    </a:p>
                  </a:txBody>
                  <a:tcPr/>
                </a:tc>
                <a:extLst>
                  <a:ext uri="{0D108BD9-81ED-4DB2-BD59-A6C34878D82A}">
                    <a16:rowId xmlns:a16="http://schemas.microsoft.com/office/drawing/2014/main" val="2520956119"/>
                  </a:ext>
                </a:extLst>
              </a:tr>
            </a:tbl>
          </a:graphicData>
        </a:graphic>
      </p:graphicFrame>
      <p:pic>
        <p:nvPicPr>
          <p:cNvPr id="5" name="Picture 4">
            <a:extLst>
              <a:ext uri="{FF2B5EF4-FFF2-40B4-BE49-F238E27FC236}">
                <a16:creationId xmlns:a16="http://schemas.microsoft.com/office/drawing/2014/main" id="{55197B82-9E83-287B-6534-E52C7FE5D4F8}"/>
              </a:ext>
            </a:extLst>
          </p:cNvPr>
          <p:cNvPicPr>
            <a:picLocks noChangeAspect="1"/>
          </p:cNvPicPr>
          <p:nvPr/>
        </p:nvPicPr>
        <p:blipFill>
          <a:blip r:embed="rId2"/>
          <a:stretch>
            <a:fillRect/>
          </a:stretch>
        </p:blipFill>
        <p:spPr>
          <a:xfrm>
            <a:off x="4855929" y="4747736"/>
            <a:ext cx="2480142" cy="2074970"/>
          </a:xfrm>
          <a:prstGeom prst="rect">
            <a:avLst/>
          </a:prstGeom>
        </p:spPr>
      </p:pic>
    </p:spTree>
    <p:extLst>
      <p:ext uri="{BB962C8B-B14F-4D97-AF65-F5344CB8AC3E}">
        <p14:creationId xmlns:p14="http://schemas.microsoft.com/office/powerpoint/2010/main" val="15419813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79FFD3-8A10-CE66-3EA1-A49094D05D8E}"/>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pic>
        <p:nvPicPr>
          <p:cNvPr id="9" name="Picture 6">
            <a:extLst>
              <a:ext uri="{FF2B5EF4-FFF2-40B4-BE49-F238E27FC236}">
                <a16:creationId xmlns:a16="http://schemas.microsoft.com/office/drawing/2014/main" id="{4A8D485F-8E0E-13E6-E171-7D550FA1F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0031" y="5467556"/>
            <a:ext cx="1916471" cy="12776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57B3DB-FDAA-522A-1429-F2EA887B4836}"/>
              </a:ext>
            </a:extLst>
          </p:cNvPr>
          <p:cNvSpPr txBox="1"/>
          <p:nvPr/>
        </p:nvSpPr>
        <p:spPr>
          <a:xfrm>
            <a:off x="1857375" y="5660992"/>
            <a:ext cx="6096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000" b="1" dirty="0">
                <a:solidFill>
                  <a:schemeClr val="tx1"/>
                </a:solidFill>
              </a:rPr>
              <a:t>Which ones can we control?</a:t>
            </a:r>
          </a:p>
        </p:txBody>
      </p:sp>
      <p:graphicFrame>
        <p:nvGraphicFramePr>
          <p:cNvPr id="6" name="Table 5">
            <a:extLst>
              <a:ext uri="{FF2B5EF4-FFF2-40B4-BE49-F238E27FC236}">
                <a16:creationId xmlns:a16="http://schemas.microsoft.com/office/drawing/2014/main" id="{4DB2CAB2-DB7E-548C-C240-84E394A9CF23}"/>
              </a:ext>
            </a:extLst>
          </p:cNvPr>
          <p:cNvGraphicFramePr>
            <a:graphicFrameLocks noGrp="1"/>
          </p:cNvGraphicFramePr>
          <p:nvPr>
            <p:extLst>
              <p:ext uri="{D42A27DB-BD31-4B8C-83A1-F6EECF244321}">
                <p14:modId xmlns:p14="http://schemas.microsoft.com/office/powerpoint/2010/main" val="1816960257"/>
              </p:ext>
            </p:extLst>
          </p:nvPr>
        </p:nvGraphicFramePr>
        <p:xfrm>
          <a:off x="413576" y="745381"/>
          <a:ext cx="11364849" cy="4572000"/>
        </p:xfrm>
        <a:graphic>
          <a:graphicData uri="http://schemas.openxmlformats.org/drawingml/2006/table">
            <a:tbl>
              <a:tblPr firstRow="1" bandRow="1">
                <a:tableStyleId>{5C22544A-7EE6-4342-B048-85BDC9FD1C3A}</a:tableStyleId>
              </a:tblPr>
              <a:tblGrid>
                <a:gridCol w="3519297">
                  <a:extLst>
                    <a:ext uri="{9D8B030D-6E8A-4147-A177-3AD203B41FA5}">
                      <a16:colId xmlns:a16="http://schemas.microsoft.com/office/drawing/2014/main" val="1341210597"/>
                    </a:ext>
                  </a:extLst>
                </a:gridCol>
                <a:gridCol w="7845552">
                  <a:extLst>
                    <a:ext uri="{9D8B030D-6E8A-4147-A177-3AD203B41FA5}">
                      <a16:colId xmlns:a16="http://schemas.microsoft.com/office/drawing/2014/main" val="4024577791"/>
                    </a:ext>
                  </a:extLst>
                </a:gridCol>
              </a:tblGrid>
              <a:tr h="370840">
                <a:tc>
                  <a:txBody>
                    <a:bodyPr/>
                    <a:lstStyle/>
                    <a:p>
                      <a:pPr algn="ctr"/>
                      <a:r>
                        <a:rPr lang="en-US" sz="3000" dirty="0"/>
                        <a:t>You</a:t>
                      </a:r>
                      <a:endParaRPr lang="en-GB" sz="3000" dirty="0"/>
                    </a:p>
                  </a:txBody>
                  <a:tcPr/>
                </a:tc>
                <a:tc>
                  <a:txBody>
                    <a:bodyPr/>
                    <a:lstStyle/>
                    <a:p>
                      <a:pPr algn="ctr"/>
                      <a:r>
                        <a:rPr lang="en-US" sz="3000" dirty="0"/>
                        <a:t>Your motives</a:t>
                      </a:r>
                      <a:endParaRPr lang="en-GB" sz="3000" dirty="0"/>
                    </a:p>
                  </a:txBody>
                  <a:tcPr/>
                </a:tc>
                <a:extLst>
                  <a:ext uri="{0D108BD9-81ED-4DB2-BD59-A6C34878D82A}">
                    <a16:rowId xmlns:a16="http://schemas.microsoft.com/office/drawing/2014/main" val="290362081"/>
                  </a:ext>
                </a:extLst>
              </a:tr>
              <a:tr h="370840">
                <a:tc>
                  <a:txBody>
                    <a:bodyPr/>
                    <a:lstStyle/>
                    <a:p>
                      <a:pPr algn="ctr"/>
                      <a:r>
                        <a:rPr lang="en-US" sz="3000" b="1" dirty="0">
                          <a:solidFill>
                            <a:srgbClr val="7030A0"/>
                          </a:solidFill>
                        </a:rPr>
                        <a:t>Thoughts</a:t>
                      </a:r>
                      <a:endParaRPr lang="en-GB" sz="3000" b="1" dirty="0">
                        <a:solidFill>
                          <a:srgbClr val="7030A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7030A0"/>
                          </a:solidFill>
                        </a:rPr>
                        <a:t>What do you want to do?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i="1" dirty="0">
                          <a:solidFill>
                            <a:srgbClr val="7030A0"/>
                          </a:solidFill>
                        </a:rPr>
                        <a:t>Learn to play a musical instrument</a:t>
                      </a:r>
                      <a:endParaRPr lang="en-GB" sz="3000" b="1" i="1" dirty="0">
                        <a:solidFill>
                          <a:srgbClr val="7030A0"/>
                        </a:solidFill>
                      </a:endParaRPr>
                    </a:p>
                  </a:txBody>
                  <a:tcPr/>
                </a:tc>
                <a:extLst>
                  <a:ext uri="{0D108BD9-81ED-4DB2-BD59-A6C34878D82A}">
                    <a16:rowId xmlns:a16="http://schemas.microsoft.com/office/drawing/2014/main" val="282318837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FF0000"/>
                          </a:solidFill>
                        </a:rPr>
                        <a:t>Ideas</a:t>
                      </a:r>
                      <a:endParaRPr lang="en-GB" sz="3000" b="1"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FF0000"/>
                          </a:solidFill>
                        </a:rPr>
                        <a:t>Why do you want to do 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FF0000"/>
                          </a:solidFill>
                        </a:rPr>
                        <a:t> </a:t>
                      </a:r>
                      <a:r>
                        <a:rPr lang="en-US" sz="3000" b="1" i="1" dirty="0">
                          <a:solidFill>
                            <a:srgbClr val="FF0000"/>
                          </a:solidFill>
                        </a:rPr>
                        <a:t>Play in a band or orchestra</a:t>
                      </a:r>
                      <a:endParaRPr lang="en-GB" sz="3000" b="1" i="1" dirty="0">
                        <a:solidFill>
                          <a:srgbClr val="FF0000"/>
                        </a:solidFill>
                      </a:endParaRPr>
                    </a:p>
                  </a:txBody>
                  <a:tcPr/>
                </a:tc>
                <a:extLst>
                  <a:ext uri="{0D108BD9-81ED-4DB2-BD59-A6C34878D82A}">
                    <a16:rowId xmlns:a16="http://schemas.microsoft.com/office/drawing/2014/main" val="395677278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7030A0"/>
                          </a:solidFill>
                        </a:rPr>
                        <a:t>Supporters</a:t>
                      </a:r>
                      <a:endParaRPr lang="en-GB" sz="3000" b="1" dirty="0">
                        <a:solidFill>
                          <a:srgbClr val="7030A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7030A0"/>
                          </a:solidFill>
                        </a:rPr>
                        <a:t>Who will help you?</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i="1" dirty="0">
                          <a:solidFill>
                            <a:srgbClr val="7030A0"/>
                          </a:solidFill>
                        </a:rPr>
                        <a:t>Music teacher and family</a:t>
                      </a:r>
                      <a:endParaRPr lang="en-GB" sz="3000" b="1" i="1" dirty="0">
                        <a:solidFill>
                          <a:srgbClr val="7030A0"/>
                        </a:solidFill>
                      </a:endParaRPr>
                    </a:p>
                  </a:txBody>
                  <a:tcPr/>
                </a:tc>
                <a:extLst>
                  <a:ext uri="{0D108BD9-81ED-4DB2-BD59-A6C34878D82A}">
                    <a16:rowId xmlns:a16="http://schemas.microsoft.com/office/drawing/2014/main" val="131886487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FF0000"/>
                          </a:solidFill>
                        </a:rPr>
                        <a:t>Emotions</a:t>
                      </a:r>
                      <a:endParaRPr lang="en-GB" sz="3000" b="1"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FF0000"/>
                          </a:solidFill>
                        </a:rPr>
                        <a:t>How will you feel?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i="1" dirty="0">
                          <a:solidFill>
                            <a:srgbClr val="FF0000"/>
                          </a:solidFill>
                        </a:rPr>
                        <a:t>Proud and excited</a:t>
                      </a:r>
                      <a:endParaRPr lang="en-GB" sz="3000" b="1" i="1" dirty="0">
                        <a:solidFill>
                          <a:srgbClr val="FF0000"/>
                        </a:solidFill>
                      </a:endParaRPr>
                    </a:p>
                  </a:txBody>
                  <a:tcPr/>
                </a:tc>
                <a:extLst>
                  <a:ext uri="{0D108BD9-81ED-4DB2-BD59-A6C34878D82A}">
                    <a16:rowId xmlns:a16="http://schemas.microsoft.com/office/drawing/2014/main" val="2505322385"/>
                  </a:ext>
                </a:extLst>
              </a:tr>
            </a:tbl>
          </a:graphicData>
        </a:graphic>
      </p:graphicFrame>
    </p:spTree>
    <p:extLst>
      <p:ext uri="{BB962C8B-B14F-4D97-AF65-F5344CB8AC3E}">
        <p14:creationId xmlns:p14="http://schemas.microsoft.com/office/powerpoint/2010/main" val="345806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4890" y="820397"/>
            <a:ext cx="11302221" cy="5509200"/>
          </a:xfrm>
          <a:prstGeom prst="rect">
            <a:avLst/>
          </a:prstGeom>
          <a:noFill/>
        </p:spPr>
        <p:txBody>
          <a:bodyPr wrap="square" rtlCol="0">
            <a:spAutoFit/>
          </a:bodyPr>
          <a:lstStyle/>
          <a:p>
            <a:pPr algn="ctr"/>
            <a:r>
              <a:rPr lang="en-US" sz="7000" b="1" dirty="0">
                <a:solidFill>
                  <a:srgbClr val="7030A0"/>
                </a:solidFill>
                <a:latin typeface="Comic Sans MS" panose="030F0702030302020204" pitchFamily="66" charset="0"/>
              </a:rPr>
              <a:t>Three things will last forever – </a:t>
            </a:r>
            <a:r>
              <a:rPr lang="en-US" sz="7000" b="1" dirty="0">
                <a:solidFill>
                  <a:srgbClr val="FF0000"/>
                </a:solidFill>
                <a:latin typeface="Comic Sans MS" panose="030F0702030302020204" pitchFamily="66" charset="0"/>
              </a:rPr>
              <a:t>faith</a:t>
            </a:r>
            <a:r>
              <a:rPr lang="en-US" sz="7000" b="1" dirty="0">
                <a:solidFill>
                  <a:srgbClr val="7030A0"/>
                </a:solidFill>
                <a:latin typeface="Comic Sans MS" panose="030F0702030302020204" pitchFamily="66" charset="0"/>
              </a:rPr>
              <a:t>, </a:t>
            </a:r>
            <a:r>
              <a:rPr lang="en-US" sz="7000" b="1" dirty="0">
                <a:solidFill>
                  <a:srgbClr val="FF0000"/>
                </a:solidFill>
                <a:latin typeface="Comic Sans MS" panose="030F0702030302020204" pitchFamily="66" charset="0"/>
              </a:rPr>
              <a:t>hope</a:t>
            </a:r>
            <a:r>
              <a:rPr lang="en-US" sz="7000" b="1" dirty="0">
                <a:solidFill>
                  <a:srgbClr val="7030A0"/>
                </a:solidFill>
                <a:latin typeface="Comic Sans MS" panose="030F0702030302020204" pitchFamily="66" charset="0"/>
              </a:rPr>
              <a:t> and </a:t>
            </a:r>
            <a:r>
              <a:rPr lang="en-US" sz="7000" b="1" dirty="0">
                <a:solidFill>
                  <a:srgbClr val="FF0000"/>
                </a:solidFill>
                <a:latin typeface="Comic Sans MS" panose="030F0702030302020204" pitchFamily="66" charset="0"/>
              </a:rPr>
              <a:t>love</a:t>
            </a:r>
            <a:r>
              <a:rPr lang="en-US" sz="7000" b="1" dirty="0">
                <a:solidFill>
                  <a:srgbClr val="7030A0"/>
                </a:solidFill>
                <a:latin typeface="Comic Sans MS" panose="030F0702030302020204" pitchFamily="66" charset="0"/>
              </a:rPr>
              <a:t> - and the greatest of these is </a:t>
            </a:r>
            <a:r>
              <a:rPr lang="en-US" sz="7000" b="1" dirty="0">
                <a:solidFill>
                  <a:srgbClr val="FF0000"/>
                </a:solidFill>
                <a:latin typeface="Comic Sans MS" panose="030F0702030302020204" pitchFamily="66" charset="0"/>
              </a:rPr>
              <a:t>love</a:t>
            </a:r>
            <a:r>
              <a:rPr lang="en-GB" sz="7000" b="1" dirty="0">
                <a:solidFill>
                  <a:srgbClr val="7030A0"/>
                </a:solidFill>
                <a:latin typeface="Comic Sans MS" panose="030F0702030302020204" pitchFamily="66" charset="0"/>
              </a:rPr>
              <a:t>.</a:t>
            </a:r>
          </a:p>
          <a:p>
            <a:pPr algn="r"/>
            <a:endParaRPr lang="en-GB" sz="3600" b="1" dirty="0">
              <a:solidFill>
                <a:srgbClr val="7030A0"/>
              </a:solidFill>
              <a:latin typeface="Comic Sans MS" panose="030F0702030302020204" pitchFamily="66" charset="0"/>
            </a:endParaRPr>
          </a:p>
          <a:p>
            <a:pPr algn="r"/>
            <a:r>
              <a:rPr lang="en-GB" sz="3600" b="1" i="1" dirty="0">
                <a:solidFill>
                  <a:srgbClr val="7030A0"/>
                </a:solidFill>
                <a:latin typeface="Comic Sans MS" panose="030F0702030302020204" pitchFamily="66" charset="0"/>
              </a:rPr>
              <a:t>1 Corinthians 13.13</a:t>
            </a:r>
          </a:p>
        </p:txBody>
      </p:sp>
      <p:sp>
        <p:nvSpPr>
          <p:cNvPr id="2" name="TextBox 1">
            <a:extLst>
              <a:ext uri="{FF2B5EF4-FFF2-40B4-BE49-F238E27FC236}">
                <a16:creationId xmlns:a16="http://schemas.microsoft.com/office/drawing/2014/main" id="{576AC543-A05F-FBD3-E5AE-D9612C5C46BF}"/>
              </a:ext>
            </a:extLst>
          </p:cNvPr>
          <p:cNvSpPr txBox="1"/>
          <p:nvPr/>
        </p:nvSpPr>
        <p:spPr>
          <a:xfrm>
            <a:off x="9407465" y="112797"/>
            <a:ext cx="259403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latin typeface="Comic Sans MS" panose="030F0702030302020204" pitchFamily="66" charset="0"/>
              </a:rPr>
              <a:t>Motives Matter</a:t>
            </a:r>
          </a:p>
        </p:txBody>
      </p:sp>
    </p:spTree>
    <p:extLst>
      <p:ext uri="{BB962C8B-B14F-4D97-AF65-F5344CB8AC3E}">
        <p14:creationId xmlns:p14="http://schemas.microsoft.com/office/powerpoint/2010/main" val="33745897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81D8749C0E7D4AB4516BFF58616B25" ma:contentTypeVersion="10" ma:contentTypeDescription="Create a new document." ma:contentTypeScope="" ma:versionID="242f3c55ab4dac8830e959ab379998a1">
  <xsd:schema xmlns:xsd="http://www.w3.org/2001/XMLSchema" xmlns:xs="http://www.w3.org/2001/XMLSchema" xmlns:p="http://schemas.microsoft.com/office/2006/metadata/properties" xmlns:ns2="1be41fc0-aa03-44b0-9f57-ad44166b7528" targetNamespace="http://schemas.microsoft.com/office/2006/metadata/properties" ma:root="true" ma:fieldsID="91010dc59cc77d42c905ae30739cba04" ns2:_="">
    <xsd:import namespace="1be41fc0-aa03-44b0-9f57-ad44166b752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e41fc0-aa03-44b0-9f57-ad44166b75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AE8046-2865-4BBB-9FE9-87E20F591E4B}">
  <ds:schemaRefs>
    <ds:schemaRef ds:uri="http://schemas.microsoft.com/sharepoint/v3/contenttype/forms"/>
  </ds:schemaRefs>
</ds:datastoreItem>
</file>

<file path=customXml/itemProps2.xml><?xml version="1.0" encoding="utf-8"?>
<ds:datastoreItem xmlns:ds="http://schemas.openxmlformats.org/officeDocument/2006/customXml" ds:itemID="{36BABA45-2573-448C-A919-D4C7C29DD56E}">
  <ds:schemaRefs>
    <ds:schemaRef ds:uri="http://purl.org/dc/dcmitype/"/>
    <ds:schemaRef ds:uri="1be41fc0-aa03-44b0-9f57-ad44166b7528"/>
    <ds:schemaRef ds:uri="http://purl.org/dc/elements/1.1/"/>
    <ds:schemaRef ds:uri="http://www.w3.org/XML/1998/namespace"/>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5D4F38F9-0428-47D2-BA5C-83D2B2B7DD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e41fc0-aa03-44b0-9f57-ad44166b75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3171</TotalTime>
  <Words>395</Words>
  <Application>Microsoft Office PowerPoint</Application>
  <PresentationFormat>Widescreen</PresentationFormat>
  <Paragraphs>124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Palmer1</dc:creator>
  <cp:lastModifiedBy>Hilary Homer</cp:lastModifiedBy>
  <cp:revision>143</cp:revision>
  <dcterms:created xsi:type="dcterms:W3CDTF">2021-08-11T17:39:57Z</dcterms:created>
  <dcterms:modified xsi:type="dcterms:W3CDTF">2024-03-19T10:48:24Z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0x010100F581D8749C0E7D4AB4516BFF58616B25</vt:lpwstr>
  </property>
</Properties>
</file>