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B99"/>
    <a:srgbClr val="996633"/>
    <a:srgbClr val="FF0066"/>
    <a:srgbClr val="00FF00"/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43648-9CC3-971C-F0B3-F62FA7EF9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8875F-BF37-CF28-A2FC-01E5990ED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80F93-0811-A2FE-69C3-5103E8232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65611-19C7-0BDF-AE1A-CBB020B8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307AC-95DC-CD6E-4376-03497F276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878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880E9-DEAD-335E-7D0A-BFD7B0629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2EB7D-8276-B5FE-FFFC-EB76B9ACE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F2313-76D3-A947-93B8-581436CFC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0BFE8-997D-E444-A416-4A4C98EE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31439-1300-5F8C-1721-3517057A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71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8BD20-CF89-CF51-ADA3-666CAA11A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5284C-8CE2-E02E-BA75-76F47DBE8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9D6B8-7F0F-DD4B-BC67-99C29231E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50C1F-1C2D-4475-945F-B6144D9C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9BC0F-395F-5756-E48B-5D5F4A409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49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1EE47-89D4-8563-244E-AEFE38E9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FCBDD-38F7-B556-CDB3-E98FAD90F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C05B1-C3FC-13DA-6FDE-1DFA01BB4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EA7E8-8E51-86BF-42C7-A7F316874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AC839-D756-959C-4118-956B2CD67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E901D-0475-3F82-03F4-45603CA5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85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3F0FD-EF7B-35B3-5924-F0EB7918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A4CBB-A796-B338-107F-4A514874E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AD6A77-7AAB-D18E-FF25-F95A5216C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F2754-B348-093F-17B9-48A126FF3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6642D-52AF-DA0F-9037-388668AE78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60FF5-95B9-2067-6DB2-856CA02AF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48DA91-36CD-4A39-CA28-C6E7F1BA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CA0C4C-C6C3-6068-AB65-AD2B2A3B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52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E3E6B-486D-DF45-6B86-EC0A110B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98D44-9CE0-DC0C-0DEA-DFA42E170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DCEC4B-48B0-B3B5-69EC-D65AF48CB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99A60-97F9-BEBE-F79E-9D5234713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29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A7458-90C9-4023-FF54-597FE96B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2626C5-3C61-1D38-E0A2-4E1C79CF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F8AD8-2EF8-8742-825E-DABD0853A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175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21FE-7553-4E76-E1FD-1F020703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D7760-4CCB-68A3-808C-595D1A95D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50BC1-716A-299A-1AA0-7D5B77A28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645C0-CC47-9935-CFF4-94328B18E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A2C5A-7449-4509-9467-F9342ED4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6CD99-5B12-DE75-C467-4686E60E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51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4997E-D72A-840B-C00C-863B8112E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8E9CF-56E6-2435-20D7-B4B15A3D92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3A384-8634-C7D2-2138-45AD129DE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2655E-6C3A-E5B5-FE5C-3863F4257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25A4B-235C-2D58-4AC8-6B3E302A5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9CFB2-7F4A-398E-0B60-8EE82D683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73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972F-8399-6B16-836E-DCE38FE4A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7A5D3-CDC6-50CD-3D19-70C96471C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0EBCF-7125-4C08-5BDE-9037B1E62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B3CF2-3824-5FD8-2147-A8CD31CB4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2B808-D0D9-E65E-D25A-EEF92434F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32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E00551-C19E-8981-35BF-0035F87BF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64CC7-D7CB-110A-3B24-F129DF849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91A8-DAF0-41DF-AB98-CD3AEA78B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64CD6-EC61-F0C9-4D14-3BD62155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1CB86-3B49-8A1E-458D-7B7C09BE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425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B0DFD-44AF-27CA-AD79-369E7EDC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B84D4-34F4-A0BF-3187-88C86FBF8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784C7-8830-015D-8E9F-23D765883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EFB50-7475-416D-8F5C-D6E341C216D7}" type="datetimeFigureOut">
              <a:rPr lang="en-GB" smtClean="0"/>
              <a:t>25/03/2024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34AF0-60CC-5736-B5D8-4A97137E4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882DF-1F62-E6DE-BB1D-98591B9D5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AFD36-5051-4037-AD7A-70526EDFE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12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177445-4A0B-06F4-796C-1DA1EEA99C9F}"/>
              </a:ext>
            </a:extLst>
          </p:cNvPr>
          <p:cNvSpPr txBox="1"/>
          <p:nvPr/>
        </p:nvSpPr>
        <p:spPr>
          <a:xfrm>
            <a:off x="2837241" y="163285"/>
            <a:ext cx="6517519" cy="6417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800" b="1" i="0" strike="noStrike" dirty="0">
                <a:solidFill>
                  <a:srgbClr val="150B99"/>
                </a:solidFill>
                <a:effectLst/>
              </a:rPr>
              <a:t>Daddy fell into the pond</a:t>
            </a:r>
          </a:p>
          <a:p>
            <a:pPr algn="ctr"/>
            <a:r>
              <a:rPr lang="en-GB" sz="2800" b="0" i="1" strike="noStrike" dirty="0">
                <a:solidFill>
                  <a:srgbClr val="150B99"/>
                </a:solidFill>
                <a:effectLst/>
              </a:rPr>
              <a:t>by Alfred Noyes</a:t>
            </a:r>
            <a:br>
              <a:rPr lang="en-GB" sz="2800" b="0" i="1" u="sng" strike="noStrike" dirty="0">
                <a:solidFill>
                  <a:srgbClr val="150B99"/>
                </a:solidFill>
                <a:effectLst/>
              </a:rPr>
            </a:br>
            <a:endParaRPr lang="en-GB" sz="1400" b="0" i="1" u="sng" dirty="0">
              <a:solidFill>
                <a:srgbClr val="150B99"/>
              </a:solidFill>
              <a:effectLst/>
            </a:endParaRPr>
          </a:p>
          <a:p>
            <a:pPr algn="l"/>
            <a:r>
              <a:rPr lang="en-GB" sz="2800" b="0" i="0" dirty="0">
                <a:solidFill>
                  <a:srgbClr val="150B99"/>
                </a:solidFill>
                <a:effectLst/>
              </a:rPr>
              <a:t>Everyone grumbled. The sky was grey.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We had nothing to do and nothing to say.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We were nearing the end of a dismal day,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And there seemed to be nothing beyond,</a:t>
            </a:r>
            <a:endParaRPr lang="en-GB" sz="2800" dirty="0">
              <a:solidFill>
                <a:srgbClr val="150B99"/>
              </a:solidFill>
            </a:endParaRPr>
          </a:p>
          <a:p>
            <a:pPr algn="ctr"/>
            <a:r>
              <a:rPr lang="en-GB" sz="2800" b="0" i="0" dirty="0">
                <a:solidFill>
                  <a:srgbClr val="150B99"/>
                </a:solidFill>
                <a:effectLst/>
              </a:rPr>
              <a:t>THEN</a:t>
            </a:r>
          </a:p>
          <a:p>
            <a:pPr algn="ctr"/>
            <a:r>
              <a:rPr lang="en-GB" sz="2800" b="0" i="0" dirty="0">
                <a:solidFill>
                  <a:srgbClr val="150B99"/>
                </a:solidFill>
                <a:effectLst/>
              </a:rPr>
              <a:t>Daddy fell into the pond!</a:t>
            </a:r>
          </a:p>
          <a:p>
            <a:pPr algn="l"/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And everyone’s face grew merry and bright,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And Timothy danced for sheer delight.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‘Give me the camera, quick, oh quick!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He’s crawling out of the duckweed.’</a:t>
            </a:r>
            <a:endParaRPr lang="en-GB" sz="2800" dirty="0">
              <a:solidFill>
                <a:srgbClr val="150B99"/>
              </a:solidFill>
            </a:endParaRPr>
          </a:p>
          <a:p>
            <a:pPr algn="ctr"/>
            <a:r>
              <a:rPr lang="en-GB" sz="2800" b="0" i="0" dirty="0">
                <a:solidFill>
                  <a:srgbClr val="150B99"/>
                </a:solidFill>
                <a:effectLst/>
              </a:rPr>
              <a:t>Click!</a:t>
            </a:r>
          </a:p>
        </p:txBody>
      </p:sp>
    </p:spTree>
    <p:extLst>
      <p:ext uri="{BB962C8B-B14F-4D97-AF65-F5344CB8AC3E}">
        <p14:creationId xmlns:p14="http://schemas.microsoft.com/office/powerpoint/2010/main" val="162284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538980-8BF2-1083-6009-145016278A56}"/>
              </a:ext>
            </a:extLst>
          </p:cNvPr>
          <p:cNvSpPr txBox="1"/>
          <p:nvPr/>
        </p:nvSpPr>
        <p:spPr>
          <a:xfrm>
            <a:off x="2687336" y="674400"/>
            <a:ext cx="68173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0" i="1" dirty="0">
                <a:solidFill>
                  <a:srgbClr val="150B99"/>
                </a:solidFill>
                <a:effectLst/>
              </a:rPr>
              <a:t>Continued . . .</a:t>
            </a:r>
          </a:p>
          <a:p>
            <a:endParaRPr lang="en-GB" sz="2800" dirty="0">
              <a:solidFill>
                <a:srgbClr val="150B99"/>
              </a:solidFill>
            </a:endParaRPr>
          </a:p>
          <a:p>
            <a:r>
              <a:rPr lang="en-GB" sz="2800" b="0" i="0" dirty="0">
                <a:solidFill>
                  <a:srgbClr val="150B99"/>
                </a:solidFill>
                <a:effectLst/>
              </a:rPr>
              <a:t>Then the gardener suddenly slapped his knee,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And doubled up, shaking silently,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And the ducks all quacked as if they were daft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And it sounded as if the old drake laughed.</a:t>
            </a:r>
            <a:br>
              <a:rPr lang="en-GB" sz="2800" b="0" i="0" dirty="0">
                <a:solidFill>
                  <a:srgbClr val="150B99"/>
                </a:solidFill>
                <a:effectLst/>
              </a:rPr>
            </a:br>
            <a:r>
              <a:rPr lang="en-GB" sz="2800" b="0" i="0" dirty="0">
                <a:solidFill>
                  <a:srgbClr val="150B99"/>
                </a:solidFill>
                <a:effectLst/>
              </a:rPr>
              <a:t>O, there wasn’t a thing that didn’t respond</a:t>
            </a:r>
            <a:endParaRPr lang="en-GB" sz="2800" dirty="0">
              <a:solidFill>
                <a:srgbClr val="150B99"/>
              </a:solidFill>
            </a:endParaRPr>
          </a:p>
          <a:p>
            <a:pPr algn="ctr"/>
            <a:r>
              <a:rPr lang="en-GB" sz="2800" b="0" i="0" dirty="0">
                <a:solidFill>
                  <a:srgbClr val="150B99"/>
                </a:solidFill>
                <a:effectLst/>
              </a:rPr>
              <a:t>WHEN</a:t>
            </a:r>
            <a:endParaRPr lang="en-GB" sz="2800" dirty="0">
              <a:solidFill>
                <a:srgbClr val="150B99"/>
              </a:solidFill>
            </a:endParaRPr>
          </a:p>
          <a:p>
            <a:pPr algn="ctr"/>
            <a:r>
              <a:rPr lang="en-GB" sz="2800" b="0" i="0" dirty="0">
                <a:solidFill>
                  <a:srgbClr val="150B99"/>
                </a:solidFill>
                <a:effectLst/>
              </a:rPr>
              <a:t>Daddy fell into the pond!</a:t>
            </a:r>
            <a:endParaRPr lang="en-GB" sz="2800" dirty="0">
              <a:solidFill>
                <a:srgbClr val="150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0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ughing Emoji - what it means and how to use it.">
            <a:extLst>
              <a:ext uri="{FF2B5EF4-FFF2-40B4-BE49-F238E27FC236}">
                <a16:creationId xmlns:a16="http://schemas.microsoft.com/office/drawing/2014/main" id="{9531BAF5-B888-4B5A-F2F0-7990321F0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6957"/>
            <a:ext cx="11430000" cy="649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8747F2-A35F-F0C1-2ADF-1E93ECBC34EA}"/>
              </a:ext>
            </a:extLst>
          </p:cNvPr>
          <p:cNvSpPr txBox="1"/>
          <p:nvPr/>
        </p:nvSpPr>
        <p:spPr>
          <a:xfrm>
            <a:off x="885144" y="5604021"/>
            <a:ext cx="152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Arial Unicode MS"/>
              </a:rPr>
              <a:t>chuckle</a:t>
            </a:r>
            <a:endParaRPr lang="en-GB" sz="3200" b="1" dirty="0">
              <a:solidFill>
                <a:srgbClr val="0000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A212B2-8A8B-5FBB-DBEB-AF635C4821F7}"/>
              </a:ext>
            </a:extLst>
          </p:cNvPr>
          <p:cNvSpPr txBox="1"/>
          <p:nvPr/>
        </p:nvSpPr>
        <p:spPr>
          <a:xfrm>
            <a:off x="451078" y="320589"/>
            <a:ext cx="18981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 Unicode MS"/>
              </a:rPr>
              <a:t>laugh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72E279-25DC-F589-8354-582774D90CCD}"/>
              </a:ext>
            </a:extLst>
          </p:cNvPr>
          <p:cNvSpPr txBox="1"/>
          <p:nvPr/>
        </p:nvSpPr>
        <p:spPr>
          <a:xfrm>
            <a:off x="2409144" y="1668626"/>
            <a:ext cx="2126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Arial Unicode MS"/>
              </a:rPr>
              <a:t>chortle</a:t>
            </a:r>
            <a:endParaRPr lang="en-GB" sz="3600" b="1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B69F91-9064-8DAC-165E-9D7457276304}"/>
              </a:ext>
            </a:extLst>
          </p:cNvPr>
          <p:cNvSpPr txBox="1"/>
          <p:nvPr/>
        </p:nvSpPr>
        <p:spPr>
          <a:xfrm>
            <a:off x="381000" y="4102655"/>
            <a:ext cx="15675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7030A0"/>
                </a:solidFill>
                <a:effectLst/>
                <a:latin typeface="Calibri" panose="020F0502020204030204" pitchFamily="34" charset="0"/>
                <a:ea typeface="Arial Unicode MS"/>
              </a:rPr>
              <a:t>guffaw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4A8E17-DF92-E1E0-7A7E-2B042EA6D483}"/>
              </a:ext>
            </a:extLst>
          </p:cNvPr>
          <p:cNvSpPr txBox="1"/>
          <p:nvPr/>
        </p:nvSpPr>
        <p:spPr>
          <a:xfrm>
            <a:off x="3294290" y="5604021"/>
            <a:ext cx="16695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Arial Unicode MS"/>
              </a:rPr>
              <a:t>giggle</a:t>
            </a:r>
            <a:endParaRPr lang="en-GB" sz="3600" b="1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ADB0A2-0ABD-2FF9-60DC-8E0CDD4A0863}"/>
              </a:ext>
            </a:extLst>
          </p:cNvPr>
          <p:cNvSpPr txBox="1"/>
          <p:nvPr/>
        </p:nvSpPr>
        <p:spPr>
          <a:xfrm>
            <a:off x="3477307" y="607648"/>
            <a:ext cx="1486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FF00FF"/>
                </a:solidFill>
                <a:effectLst/>
                <a:latin typeface="Calibri" panose="020F0502020204030204" pitchFamily="34" charset="0"/>
                <a:ea typeface="Arial Unicode MS"/>
              </a:rPr>
              <a:t>roar</a:t>
            </a:r>
            <a:endParaRPr lang="en-GB" sz="3600" b="1" dirty="0">
              <a:solidFill>
                <a:srgbClr val="FF00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9E14F6-0C23-F43A-08EA-AB3C4DDAC370}"/>
              </a:ext>
            </a:extLst>
          </p:cNvPr>
          <p:cNvSpPr txBox="1"/>
          <p:nvPr/>
        </p:nvSpPr>
        <p:spPr>
          <a:xfrm>
            <a:off x="9071883" y="5865630"/>
            <a:ext cx="1917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Arial Unicode MS"/>
              </a:rPr>
              <a:t>snigger</a:t>
            </a:r>
            <a:endParaRPr lang="en-GB" sz="3600" b="1" dirty="0">
              <a:solidFill>
                <a:srgbClr val="00FF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39688F-62F3-A505-BE41-7E8738023E61}"/>
              </a:ext>
            </a:extLst>
          </p:cNvPr>
          <p:cNvSpPr txBox="1"/>
          <p:nvPr/>
        </p:nvSpPr>
        <p:spPr>
          <a:xfrm>
            <a:off x="381000" y="2209713"/>
            <a:ext cx="1876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66"/>
                </a:solidFill>
                <a:effectLst/>
                <a:latin typeface="Calibri" panose="020F0502020204030204" pitchFamily="34" charset="0"/>
                <a:ea typeface="Arial Unicode MS"/>
              </a:rPr>
              <a:t> </a:t>
            </a:r>
            <a:r>
              <a:rPr lang="en-US" sz="3600" b="1" dirty="0">
                <a:solidFill>
                  <a:srgbClr val="FF0066"/>
                </a:solidFill>
                <a:effectLst/>
                <a:latin typeface="Calibri" panose="020F0502020204030204" pitchFamily="34" charset="0"/>
                <a:ea typeface="Arial Unicode MS"/>
              </a:rPr>
              <a:t>snort</a:t>
            </a:r>
            <a:endParaRPr lang="en-GB" sz="3600" b="1" dirty="0">
              <a:solidFill>
                <a:srgbClr val="FF0066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43E66D-1D65-57D6-581D-5482B734E871}"/>
              </a:ext>
            </a:extLst>
          </p:cNvPr>
          <p:cNvSpPr txBox="1"/>
          <p:nvPr/>
        </p:nvSpPr>
        <p:spPr>
          <a:xfrm>
            <a:off x="5883049" y="476641"/>
            <a:ext cx="16695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 Unicode MS"/>
              </a:rPr>
              <a:t>cackle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C70370-0B7F-B3C4-7C69-DC488A09EC8B}"/>
              </a:ext>
            </a:extLst>
          </p:cNvPr>
          <p:cNvSpPr txBox="1"/>
          <p:nvPr/>
        </p:nvSpPr>
        <p:spPr>
          <a:xfrm>
            <a:off x="9520918" y="4624097"/>
            <a:ext cx="22900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996633"/>
                </a:solidFill>
                <a:effectLst/>
                <a:latin typeface="Calibri" panose="020F0502020204030204" pitchFamily="34" charset="0"/>
                <a:ea typeface="Arial Unicode MS"/>
              </a:rPr>
              <a:t>crack up</a:t>
            </a:r>
            <a:endParaRPr lang="en-GB" sz="3200" b="1" dirty="0">
              <a:solidFill>
                <a:srgbClr val="9966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062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08FED5-00FF-1476-2B90-7A90EB4599D4}"/>
              </a:ext>
            </a:extLst>
          </p:cNvPr>
          <p:cNvSpPr txBox="1"/>
          <p:nvPr/>
        </p:nvSpPr>
        <p:spPr>
          <a:xfrm>
            <a:off x="1351189" y="765796"/>
            <a:ext cx="75519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c</a:t>
            </a:r>
            <a:endParaRPr lang="en-GB" sz="13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A79CD6-59CD-88F1-C143-59A448ED7D35}"/>
              </a:ext>
            </a:extLst>
          </p:cNvPr>
          <p:cNvSpPr txBox="1"/>
          <p:nvPr/>
        </p:nvSpPr>
        <p:spPr>
          <a:xfrm>
            <a:off x="8731704" y="3652548"/>
            <a:ext cx="142466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6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o</a:t>
            </a:r>
            <a:endParaRPr lang="en-GB" sz="16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CED165-E84F-BD0D-4FB3-624E520DA554}"/>
              </a:ext>
            </a:extLst>
          </p:cNvPr>
          <p:cNvSpPr txBox="1"/>
          <p:nvPr/>
        </p:nvSpPr>
        <p:spPr>
          <a:xfrm>
            <a:off x="7127422" y="1570655"/>
            <a:ext cx="160428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n</a:t>
            </a:r>
            <a:endParaRPr lang="en-GB" sz="13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BBB845-49D0-3745-14DC-2CC725E08182}"/>
              </a:ext>
            </a:extLst>
          </p:cNvPr>
          <p:cNvSpPr txBox="1"/>
          <p:nvPr/>
        </p:nvSpPr>
        <p:spPr>
          <a:xfrm>
            <a:off x="2247901" y="3786646"/>
            <a:ext cx="121239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t</a:t>
            </a:r>
            <a:endParaRPr lang="en-GB" sz="13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5E7D7A-5E4F-2147-C260-30A7C9B653D8}"/>
              </a:ext>
            </a:extLst>
          </p:cNvPr>
          <p:cNvSpPr txBox="1"/>
          <p:nvPr/>
        </p:nvSpPr>
        <p:spPr>
          <a:xfrm>
            <a:off x="3904569" y="1423341"/>
            <a:ext cx="142466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a</a:t>
            </a:r>
            <a:endParaRPr lang="en-GB" sz="13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8319F3-33C8-4426-3982-08DF5942C1C0}"/>
              </a:ext>
            </a:extLst>
          </p:cNvPr>
          <p:cNvSpPr txBox="1"/>
          <p:nvPr/>
        </p:nvSpPr>
        <p:spPr>
          <a:xfrm>
            <a:off x="5435373" y="35770"/>
            <a:ext cx="121239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g</a:t>
            </a:r>
            <a:endParaRPr lang="en-GB" sz="13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A9B3E4-FEF2-F5C5-650F-2C6AB538651E}"/>
              </a:ext>
            </a:extLst>
          </p:cNvPr>
          <p:cNvSpPr txBox="1"/>
          <p:nvPr/>
        </p:nvSpPr>
        <p:spPr>
          <a:xfrm>
            <a:off x="6647769" y="3786646"/>
            <a:ext cx="121239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 err="1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i</a:t>
            </a:r>
            <a:endParaRPr lang="en-GB" sz="13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78F6B4-C70D-E5E1-2D42-68D171FCAC7C}"/>
              </a:ext>
            </a:extLst>
          </p:cNvPr>
          <p:cNvSpPr txBox="1"/>
          <p:nvPr/>
        </p:nvSpPr>
        <p:spPr>
          <a:xfrm>
            <a:off x="9405257" y="315345"/>
            <a:ext cx="108176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o</a:t>
            </a:r>
            <a:endParaRPr lang="en-GB" sz="138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50BF98-8A18-779E-654A-A7243ED9EF50}"/>
              </a:ext>
            </a:extLst>
          </p:cNvPr>
          <p:cNvSpPr txBox="1"/>
          <p:nvPr/>
        </p:nvSpPr>
        <p:spPr>
          <a:xfrm>
            <a:off x="4042002" y="4326663"/>
            <a:ext cx="142466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u</a:t>
            </a:r>
            <a:endParaRPr lang="en-GB" sz="13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5B0302-0D76-459C-EEDC-A96ADC17C59F}"/>
              </a:ext>
            </a:extLst>
          </p:cNvPr>
          <p:cNvSpPr txBox="1"/>
          <p:nvPr/>
        </p:nvSpPr>
        <p:spPr>
          <a:xfrm>
            <a:off x="10251619" y="2321004"/>
            <a:ext cx="159203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150B99"/>
                </a:solidFill>
                <a:effectLst/>
                <a:latin typeface="Calibri" panose="020F0502020204030204" pitchFamily="34" charset="0"/>
                <a:ea typeface="Arial Unicode MS"/>
              </a:rPr>
              <a:t>s</a:t>
            </a:r>
            <a:endParaRPr lang="en-GB" sz="13800" dirty="0"/>
          </a:p>
        </p:txBody>
      </p:sp>
    </p:spTree>
    <p:extLst>
      <p:ext uri="{BB962C8B-B14F-4D97-AF65-F5344CB8AC3E}">
        <p14:creationId xmlns:p14="http://schemas.microsoft.com/office/powerpoint/2010/main" val="2154313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175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2024-03-06T10:46:30Z</dcterms:created>
  <dcterms:modified xsi:type="dcterms:W3CDTF">2024-03-25T08:13:27Z</dcterms:modified>
</cp:coreProperties>
</file>