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79" r:id="rId3"/>
    <p:sldId id="280" r:id="rId4"/>
    <p:sldId id="278" r:id="rId5"/>
    <p:sldId id="268" r:id="rId6"/>
    <p:sldId id="274" r:id="rId7"/>
    <p:sldId id="281" r:id="rId8"/>
    <p:sldId id="275" r:id="rId9"/>
    <p:sldId id="282" r:id="rId10"/>
    <p:sldId id="2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39" autoAdjust="0"/>
    <p:restoredTop sz="96163" autoAdjust="0"/>
  </p:normalViewPr>
  <p:slideViewPr>
    <p:cSldViewPr snapToGrid="0">
      <p:cViewPr varScale="1">
        <p:scale>
          <a:sx n="109" d="100"/>
          <a:sy n="109" d="100"/>
        </p:scale>
        <p:origin x="81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0BF5-B662-4CF2-A83D-F8B1FC4DC8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1C01C2-09E9-45C8-A39D-014728B45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4C7C38-BF91-4CB2-B783-CA24648F5459}"/>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5" name="Footer Placeholder 4">
            <a:extLst>
              <a:ext uri="{FF2B5EF4-FFF2-40B4-BE49-F238E27FC236}">
                <a16:creationId xmlns:a16="http://schemas.microsoft.com/office/drawing/2014/main" id="{55EF497E-DFB2-4AA8-A455-3DCF846356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965903-4E89-48AC-9D2E-FDFBAEAB2C49}"/>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77686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F9EA2-A949-4819-840C-672B64703D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EB5D46-ADED-4C42-94F0-CECEA4B97F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A4BDBC-5104-4F92-9122-9A9C9869A639}"/>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5" name="Footer Placeholder 4">
            <a:extLst>
              <a:ext uri="{FF2B5EF4-FFF2-40B4-BE49-F238E27FC236}">
                <a16:creationId xmlns:a16="http://schemas.microsoft.com/office/drawing/2014/main" id="{ED6451D9-9E26-4A59-9F4D-BF7AE02EE6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5E9058-5CD3-4365-8175-D0F4F7424E1E}"/>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939048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EA615-F050-4E2A-AE3D-662D0DDC0C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6EC0A2-F9EB-478F-908B-C500D5DBB5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8C4D06-2ED6-4DA3-A449-B4B206BA5773}"/>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5" name="Footer Placeholder 4">
            <a:extLst>
              <a:ext uri="{FF2B5EF4-FFF2-40B4-BE49-F238E27FC236}">
                <a16:creationId xmlns:a16="http://schemas.microsoft.com/office/drawing/2014/main" id="{B316C64C-D92F-447C-819C-D7C6D94CD5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FAA585-CFFC-4DEE-AEDE-7F0D7F436304}"/>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3830569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9BE3E-0699-4B1C-BA82-4BC02D0EA4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B688EE-087C-4123-AD4A-4EF7A41768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49CA42C-E8E9-4F04-806C-3EB9ACB7DF4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F154CE7-11A4-423F-B901-2A3B6AC9FE6D}"/>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6" name="Footer Placeholder 5">
            <a:extLst>
              <a:ext uri="{FF2B5EF4-FFF2-40B4-BE49-F238E27FC236}">
                <a16:creationId xmlns:a16="http://schemas.microsoft.com/office/drawing/2014/main" id="{A4786E56-D000-437C-BDBF-EFBC295ABD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F3F8B2-E793-4283-B127-12B5B2C216F6}"/>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585299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C016-D77B-4ABF-9B95-D6F524E08C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E0B532-1771-4799-96CD-83D9606B0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B24D24-DFC8-45D6-9E4A-40C43C9EDF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3B8310-615C-4F9D-A3B9-279F10505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D47DC5D-D991-48D5-AC75-2694A590775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8FF9501-34C6-4E89-86F6-561559B66EDA}"/>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8" name="Footer Placeholder 7">
            <a:extLst>
              <a:ext uri="{FF2B5EF4-FFF2-40B4-BE49-F238E27FC236}">
                <a16:creationId xmlns:a16="http://schemas.microsoft.com/office/drawing/2014/main" id="{5F7276F2-0229-4DDA-BD56-CF3E9CE82E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081A22A-BE99-4845-9F08-3B162A8E087F}"/>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45796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419C6-93A8-4DD6-91F1-2444192C6A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6E24CFC-8FF7-42F2-91A4-9E30AF2EB12A}"/>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4" name="Footer Placeholder 3">
            <a:extLst>
              <a:ext uri="{FF2B5EF4-FFF2-40B4-BE49-F238E27FC236}">
                <a16:creationId xmlns:a16="http://schemas.microsoft.com/office/drawing/2014/main" id="{A62239DD-E5B8-495B-8493-8970C8406BE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338DBA-E836-424C-BB13-843B2C506A92}"/>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81381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4AF674-59B0-4B36-A850-1C3A186482D2}"/>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3" name="Footer Placeholder 2">
            <a:extLst>
              <a:ext uri="{FF2B5EF4-FFF2-40B4-BE49-F238E27FC236}">
                <a16:creationId xmlns:a16="http://schemas.microsoft.com/office/drawing/2014/main" id="{B4B63A86-1BC8-410C-B1AF-E1B3A07B2FE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52DE96-8979-495E-A206-EA9F1C763E14}"/>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276865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DE9E2-88DB-43FB-A36C-105B5230BF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C851B1-26C2-4258-ACBC-353B9BA562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27ACC37-BE5E-42B7-95F1-F372A679F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7D5672-4B5A-4205-87C2-DADE09DAF02F}"/>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6" name="Footer Placeholder 5">
            <a:extLst>
              <a:ext uri="{FF2B5EF4-FFF2-40B4-BE49-F238E27FC236}">
                <a16:creationId xmlns:a16="http://schemas.microsoft.com/office/drawing/2014/main" id="{305E63EF-7CC4-489B-8517-88AF40C12F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984548-A314-41AC-9044-85D5B6D86E00}"/>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201143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B215-6DCF-4782-A2E3-4BDE61E6F4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03733C-7882-4F7E-9489-EC938D486D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F402CCA-74DF-4C88-B58A-0DF1DD5BD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CC9BA5-851B-4868-9621-0E06078930A1}"/>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6" name="Footer Placeholder 5">
            <a:extLst>
              <a:ext uri="{FF2B5EF4-FFF2-40B4-BE49-F238E27FC236}">
                <a16:creationId xmlns:a16="http://schemas.microsoft.com/office/drawing/2014/main" id="{80285404-C2B2-4C1C-B4DB-38EB64661E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5B8D51-34B0-44FB-8ACD-A4DD11E4A4A6}"/>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7149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CB5EA-4029-47B6-9E85-2F3C8051675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C480CD-8F09-4ABD-AC31-5737BBB2AEC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B16B09-41FB-4414-8BD3-8BDCF65658F1}"/>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5" name="Footer Placeholder 4">
            <a:extLst>
              <a:ext uri="{FF2B5EF4-FFF2-40B4-BE49-F238E27FC236}">
                <a16:creationId xmlns:a16="http://schemas.microsoft.com/office/drawing/2014/main" id="{6292E10A-AAE4-41B6-91DC-8B05C87A94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7953D7-6A3E-4D68-ABBA-A30262B48CD3}"/>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3798316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05C163-00EE-49DB-8DA4-287F9C1893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17BC47-B0FD-4E51-B772-6CE51D79A6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6CE41A-114B-48F3-A762-1BA20E66B5DD}"/>
              </a:ext>
            </a:extLst>
          </p:cNvPr>
          <p:cNvSpPr>
            <a:spLocks noGrp="1"/>
          </p:cNvSpPr>
          <p:nvPr>
            <p:ph type="dt" sz="half" idx="10"/>
          </p:nvPr>
        </p:nvSpPr>
        <p:spPr/>
        <p:txBody>
          <a:bodyPr/>
          <a:lstStyle/>
          <a:p>
            <a:fld id="{8BE9455B-D79A-4763-9BE8-02A926D3DD8D}" type="datetimeFigureOut">
              <a:rPr lang="en-GB" smtClean="0"/>
              <a:t>23/02/2024</a:t>
            </a:fld>
            <a:endParaRPr lang="en-GB"/>
          </a:p>
        </p:txBody>
      </p:sp>
      <p:sp>
        <p:nvSpPr>
          <p:cNvPr id="5" name="Footer Placeholder 4">
            <a:extLst>
              <a:ext uri="{FF2B5EF4-FFF2-40B4-BE49-F238E27FC236}">
                <a16:creationId xmlns:a16="http://schemas.microsoft.com/office/drawing/2014/main" id="{45DA11BA-6322-4F18-A771-BF6E8EF662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568C01-5704-4E2A-A3D3-05B093CB144E}"/>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3055456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1E950D-7FEB-48FE-9FBC-AC5E146009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E967B-3F57-4185-9541-053D2827C7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8BB707-7FC6-4975-8709-1491CB01DC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9455B-D79A-4763-9BE8-02A926D3DD8D}" type="datetimeFigureOut">
              <a:rPr lang="en-GB" smtClean="0"/>
              <a:t>23/02/2024</a:t>
            </a:fld>
            <a:endParaRPr lang="en-GB"/>
          </a:p>
        </p:txBody>
      </p:sp>
      <p:sp>
        <p:nvSpPr>
          <p:cNvPr id="5" name="Footer Placeholder 4">
            <a:extLst>
              <a:ext uri="{FF2B5EF4-FFF2-40B4-BE49-F238E27FC236}">
                <a16:creationId xmlns:a16="http://schemas.microsoft.com/office/drawing/2014/main" id="{9D65964B-A1FB-4801-8B03-593AFFA12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07477E1-0A09-4A73-8353-AE7B01CC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6C481-B77E-46D2-97F8-82A299AEEB07}" type="slidenum">
              <a:rPr lang="en-GB" smtClean="0"/>
              <a:t>‹#›</a:t>
            </a:fld>
            <a:endParaRPr lang="en-GB"/>
          </a:p>
        </p:txBody>
      </p:sp>
    </p:spTree>
    <p:extLst>
      <p:ext uri="{BB962C8B-B14F-4D97-AF65-F5344CB8AC3E}">
        <p14:creationId xmlns:p14="http://schemas.microsoft.com/office/powerpoint/2010/main" val="1504812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iblestudytools.com/bible-study/topical-studies/its-true-where-your-treasure-is-there-your-heart-will-be-also.html" TargetMode="External"/><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89E6E9-792E-4D75-81E6-ACA54E095453}"/>
              </a:ext>
            </a:extLst>
          </p:cNvPr>
          <p:cNvSpPr>
            <a:spLocks noGrp="1"/>
          </p:cNvSpPr>
          <p:nvPr>
            <p:ph type="title"/>
          </p:nvPr>
        </p:nvSpPr>
        <p:spPr>
          <a:xfrm>
            <a:off x="890338" y="640080"/>
            <a:ext cx="4057582" cy="3566160"/>
          </a:xfrm>
        </p:spPr>
        <p:txBody>
          <a:bodyPr vert="horz" lIns="91440" tIns="45720" rIns="91440" bIns="45720" rtlCol="0" anchor="b">
            <a:normAutofit/>
          </a:bodyPr>
          <a:lstStyle/>
          <a:p>
            <a:r>
              <a:rPr lang="en-US" sz="8000" b="1" dirty="0">
                <a:effectLst>
                  <a:outerShdw blurRad="38100" dist="38100" dir="2700000" algn="tl">
                    <a:srgbClr val="000000">
                      <a:alpha val="43137"/>
                    </a:srgbClr>
                  </a:outerShdw>
                </a:effectLst>
              </a:rPr>
              <a:t>Welcome</a:t>
            </a:r>
          </a:p>
        </p:txBody>
      </p:sp>
      <p:sp>
        <p:nvSpPr>
          <p:cNvPr id="2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ooden chest with a necklace and a key&#10;&#10;Description automatically generated">
            <a:extLst>
              <a:ext uri="{FF2B5EF4-FFF2-40B4-BE49-F238E27FC236}">
                <a16:creationId xmlns:a16="http://schemas.microsoft.com/office/drawing/2014/main" id="{F8754A12-EDB0-D71B-D8BD-ADEFD632082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816" r="4377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7125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holding a metal detector on a beach&#10;&#10;Description automatically generated">
            <a:extLst>
              <a:ext uri="{FF2B5EF4-FFF2-40B4-BE49-F238E27FC236}">
                <a16:creationId xmlns:a16="http://schemas.microsoft.com/office/drawing/2014/main" id="{A41359B4-90F2-72B8-C05F-B2363D0D7292}"/>
              </a:ext>
            </a:extLst>
          </p:cNvPr>
          <p:cNvPicPr>
            <a:picLocks noChangeAspect="1"/>
          </p:cNvPicPr>
          <p:nvPr/>
        </p:nvPicPr>
        <p:blipFill rotWithShape="1">
          <a:blip r:embed="rId2">
            <a:extLst>
              <a:ext uri="{28A0092B-C50C-407E-A947-70E740481C1C}">
                <a14:useLocalDpi xmlns:a14="http://schemas.microsoft.com/office/drawing/2010/main" val="0"/>
              </a:ext>
            </a:extLst>
          </a:blip>
          <a:srcRect l="14835" t="6448" r="6235"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F18AE4-A14F-FE7B-7AAC-FCBE1C5053C8}"/>
              </a:ext>
            </a:extLst>
          </p:cNvPr>
          <p:cNvSpPr>
            <a:spLocks noGrp="1"/>
          </p:cNvSpPr>
          <p:nvPr>
            <p:ph type="title"/>
          </p:nvPr>
        </p:nvSpPr>
        <p:spPr>
          <a:xfrm>
            <a:off x="477981" y="1122363"/>
            <a:ext cx="3293919" cy="3204134"/>
          </a:xfrm>
        </p:spPr>
        <p:txBody>
          <a:bodyPr vert="horz" lIns="91440" tIns="45720" rIns="91440" bIns="45720" rtlCol="0" anchor="b">
            <a:noAutofit/>
          </a:bodyPr>
          <a:lstStyle/>
          <a:p>
            <a:r>
              <a:rPr lang="en-GB" sz="5400" dirty="0"/>
              <a:t>Have you ever seen anyone doing this?  </a:t>
            </a:r>
            <a:endParaRPr lang="en-US" sz="54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6558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lose up of a coin&#10;&#10;Description automatically generated">
            <a:extLst>
              <a:ext uri="{FF2B5EF4-FFF2-40B4-BE49-F238E27FC236}">
                <a16:creationId xmlns:a16="http://schemas.microsoft.com/office/drawing/2014/main" id="{A116405B-B4B7-3DC4-34CA-435DBB5A5019}"/>
              </a:ext>
            </a:extLst>
          </p:cNvPr>
          <p:cNvPicPr>
            <a:picLocks noChangeAspect="1"/>
          </p:cNvPicPr>
          <p:nvPr/>
        </p:nvPicPr>
        <p:blipFill rotWithShape="1">
          <a:blip r:embed="rId2">
            <a:extLst>
              <a:ext uri="{28A0092B-C50C-407E-A947-70E740481C1C}">
                <a14:useLocalDpi xmlns:a14="http://schemas.microsoft.com/office/drawing/2010/main" val="0"/>
              </a:ext>
            </a:extLst>
          </a:blip>
          <a:srcRect t="1434" r="1" b="13642"/>
          <a:stretch/>
        </p:blipFill>
        <p:spPr>
          <a:xfrm>
            <a:off x="196850" y="173518"/>
            <a:ext cx="11798300" cy="6512763"/>
          </a:xfrm>
          <a:prstGeom prst="rect">
            <a:avLst/>
          </a:prstGeom>
        </p:spPr>
      </p:pic>
    </p:spTree>
    <p:extLst>
      <p:ext uri="{BB962C8B-B14F-4D97-AF65-F5344CB8AC3E}">
        <p14:creationId xmlns:p14="http://schemas.microsoft.com/office/powerpoint/2010/main" val="77781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ile of rusty screws&#10;&#10;Description automatically generated">
            <a:extLst>
              <a:ext uri="{FF2B5EF4-FFF2-40B4-BE49-F238E27FC236}">
                <a16:creationId xmlns:a16="http://schemas.microsoft.com/office/drawing/2014/main" id="{DEA9C439-A05F-347F-43DD-5E37EEA46FDE}"/>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063808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Isosceles Triangle 3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old and blue mask&#10;&#10;Description automatically generated">
            <a:extLst>
              <a:ext uri="{FF2B5EF4-FFF2-40B4-BE49-F238E27FC236}">
                <a16:creationId xmlns:a16="http://schemas.microsoft.com/office/drawing/2014/main" id="{3EE5ECC8-5719-0575-D9FB-23FDBF6753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9526" y="643468"/>
            <a:ext cx="4052949" cy="5571065"/>
          </a:xfrm>
          <a:prstGeom prst="rect">
            <a:avLst/>
          </a:prstGeom>
          <a:ln>
            <a:noFill/>
          </a:ln>
        </p:spPr>
      </p:pic>
      <p:sp>
        <p:nvSpPr>
          <p:cNvPr id="34" name="Isosceles Triangle 3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5800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036247-E481-EED3-E360-BF4403500A46}"/>
              </a:ext>
            </a:extLst>
          </p:cNvPr>
          <p:cNvSpPr txBox="1"/>
          <p:nvPr/>
        </p:nvSpPr>
        <p:spPr>
          <a:xfrm>
            <a:off x="591669" y="838216"/>
            <a:ext cx="5074025" cy="4708981"/>
          </a:xfrm>
          <a:prstGeom prst="rect">
            <a:avLst/>
          </a:prstGeom>
          <a:noFill/>
        </p:spPr>
        <p:txBody>
          <a:bodyPr wrap="square">
            <a:spAutoFit/>
          </a:bodyPr>
          <a:lstStyle/>
          <a:p>
            <a:r>
              <a:rPr lang="en-GB" sz="6000" b="1" dirty="0">
                <a:solidFill>
                  <a:schemeClr val="bg1"/>
                </a:solidFill>
                <a:effectLst/>
                <a:ea typeface="Times New Roman" panose="02020603050405020304" pitchFamily="18" charset="0"/>
                <a:cs typeface="Times New Roman" panose="02020603050405020304" pitchFamily="18" charset="0"/>
              </a:rPr>
              <a:t>Contentment is a s</a:t>
            </a:r>
            <a:r>
              <a:rPr lang="en-GB" sz="6000" b="1" dirty="0">
                <a:solidFill>
                  <a:schemeClr val="bg1"/>
                </a:solidFill>
                <a:effectLst/>
                <a:ea typeface="Calibri" panose="020F0502020204030204" pitchFamily="34" charset="0"/>
                <a:cs typeface="Calibri" panose="020F0502020204030204" pitchFamily="34" charset="0"/>
              </a:rPr>
              <a:t>tate of being at ease in both body and mind.  </a:t>
            </a:r>
            <a:endParaRPr lang="en-GB" sz="6000" b="1" dirty="0">
              <a:solidFill>
                <a:schemeClr val="bg1"/>
              </a:solidFill>
              <a:effectLst/>
              <a:ea typeface="Times New Roman" panose="02020603050405020304" pitchFamily="18" charset="0"/>
              <a:cs typeface="Times New Roman" panose="02020603050405020304" pitchFamily="18" charset="0"/>
            </a:endParaRPr>
          </a:p>
        </p:txBody>
      </p:sp>
      <p:pic>
        <p:nvPicPr>
          <p:cNvPr id="3" name="Picture 2" descr="A person in a suit and hat&#10;&#10;Description automatically generated">
            <a:extLst>
              <a:ext uri="{FF2B5EF4-FFF2-40B4-BE49-F238E27FC236}">
                <a16:creationId xmlns:a16="http://schemas.microsoft.com/office/drawing/2014/main" id="{53BB2AE5-C47C-F270-AB1A-CF796959A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80" y="266544"/>
            <a:ext cx="4914900" cy="6324912"/>
          </a:xfrm>
          <a:prstGeom prst="rect">
            <a:avLst/>
          </a:prstGeom>
        </p:spPr>
      </p:pic>
      <p:pic>
        <p:nvPicPr>
          <p:cNvPr id="7" name="Picture 6" descr="A group of men standing in a cave&#10;&#10;Description automatically generated">
            <a:extLst>
              <a:ext uri="{FF2B5EF4-FFF2-40B4-BE49-F238E27FC236}">
                <a16:creationId xmlns:a16="http://schemas.microsoft.com/office/drawing/2014/main" id="{9D29527A-FD7E-B3BA-DB13-95A675E23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0470" y="838216"/>
            <a:ext cx="6762750" cy="5410200"/>
          </a:xfrm>
          <a:prstGeom prst="rect">
            <a:avLst/>
          </a:prstGeom>
        </p:spPr>
      </p:pic>
    </p:spTree>
    <p:extLst>
      <p:ext uri="{BB962C8B-B14F-4D97-AF65-F5344CB8AC3E}">
        <p14:creationId xmlns:p14="http://schemas.microsoft.com/office/powerpoint/2010/main" val="4192099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room full of old furniture&#10;&#10;Description automatically generated">
            <a:extLst>
              <a:ext uri="{FF2B5EF4-FFF2-40B4-BE49-F238E27FC236}">
                <a16:creationId xmlns:a16="http://schemas.microsoft.com/office/drawing/2014/main" id="{376B09F5-1424-68FA-A158-991AB65D3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8"/>
            <a:ext cx="7428086"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2295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looking at a mummy&#10;&#10;Description automatically generated">
            <a:extLst>
              <a:ext uri="{FF2B5EF4-FFF2-40B4-BE49-F238E27FC236}">
                <a16:creationId xmlns:a16="http://schemas.microsoft.com/office/drawing/2014/main" id="{A40733E8-D0CE-E773-42EA-EE5FE7E51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468" y="643468"/>
            <a:ext cx="5571065" cy="5571065"/>
          </a:xfrm>
          <a:prstGeom prst="rect">
            <a:avLst/>
          </a:prstGeom>
          <a:ln>
            <a:noFill/>
          </a:ln>
        </p:spPr>
      </p:pic>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5374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1835E9-65FE-A8A9-7642-C9DC05D44F76}"/>
              </a:ext>
            </a:extLst>
          </p:cNvPr>
          <p:cNvSpPr txBox="1"/>
          <p:nvPr/>
        </p:nvSpPr>
        <p:spPr>
          <a:xfrm>
            <a:off x="231213" y="1391050"/>
            <a:ext cx="5000210" cy="4075900"/>
          </a:xfrm>
          <a:prstGeom prst="rect">
            <a:avLst/>
          </a:prstGeom>
        </p:spPr>
        <p:txBody>
          <a:bodyPr vert="horz" lIns="91440" tIns="45720" rIns="91440" bIns="45720" rtlCol="0">
            <a:noAutofit/>
          </a:bodyPr>
          <a:lstStyle/>
          <a:p>
            <a:pPr>
              <a:lnSpc>
                <a:spcPct val="90000"/>
              </a:lnSpc>
              <a:spcBef>
                <a:spcPts val="1500"/>
              </a:spcBef>
              <a:spcAft>
                <a:spcPts val="750"/>
              </a:spcAft>
            </a:pPr>
            <a:r>
              <a:rPr lang="en-US" sz="2000" b="1" dirty="0">
                <a:effectLst/>
              </a:rPr>
              <a:t>Treasures in Heaven</a:t>
            </a:r>
          </a:p>
          <a:p>
            <a:pPr>
              <a:lnSpc>
                <a:spcPct val="150000"/>
              </a:lnSpc>
            </a:pPr>
            <a:r>
              <a:rPr lang="en-US" sz="2000" dirty="0">
                <a:solidFill>
                  <a:srgbClr val="000000"/>
                </a:solidFill>
              </a:rPr>
              <a:t>‘Do not store up for yourselves treasures on earth, where moths and vermin destroy, and where thieves break in and steal. But store up for yourselves treasures in heaven, where moths and vermin do not destroy, and where thieves do not break in and steal. For where your treasure is, there your heart will be also.’</a:t>
            </a:r>
          </a:p>
          <a:p>
            <a:pPr algn="r">
              <a:lnSpc>
                <a:spcPct val="150000"/>
              </a:lnSpc>
            </a:pPr>
            <a:r>
              <a:rPr lang="en-US" sz="2000" i="1" dirty="0">
                <a:solidFill>
                  <a:srgbClr val="000000"/>
                </a:solidFill>
              </a:rPr>
              <a:t>Matthew 6.19–21</a:t>
            </a:r>
          </a:p>
        </p:txBody>
      </p:sp>
      <p:pic>
        <p:nvPicPr>
          <p:cNvPr id="5" name="Picture 4" descr="A treasure chest with coins and a key&#10;&#10;Description automatically generated">
            <a:extLst>
              <a:ext uri="{FF2B5EF4-FFF2-40B4-BE49-F238E27FC236}">
                <a16:creationId xmlns:a16="http://schemas.microsoft.com/office/drawing/2014/main" id="{44CED829-917E-8A7D-E289-4BF289294976}"/>
              </a:ext>
            </a:extLst>
          </p:cNvPr>
          <p:cNvPicPr>
            <a:picLocks noChangeAspect="1"/>
          </p:cNvPicPr>
          <p:nvPr/>
        </p:nvPicPr>
        <p:blipFill rotWithShape="1">
          <a:blip r:embed="rId3">
            <a:extLst>
              <a:ext uri="{28A0092B-C50C-407E-A947-70E740481C1C}">
                <a14:useLocalDpi xmlns:a14="http://schemas.microsoft.com/office/drawing/2010/main" val="0"/>
              </a:ext>
            </a:extLst>
          </a:blip>
          <a:srcRect l="5703" r="4188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7415863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1835E9-65FE-A8A9-7642-C9DC05D44F76}"/>
              </a:ext>
            </a:extLst>
          </p:cNvPr>
          <p:cNvSpPr txBox="1"/>
          <p:nvPr/>
        </p:nvSpPr>
        <p:spPr>
          <a:xfrm>
            <a:off x="240092" y="1723002"/>
            <a:ext cx="4886960" cy="3411996"/>
          </a:xfrm>
          <a:prstGeom prst="rect">
            <a:avLst/>
          </a:prstGeom>
        </p:spPr>
        <p:txBody>
          <a:bodyPr vert="horz" lIns="91440" tIns="45720" rIns="91440" bIns="45720" rtlCol="0">
            <a:normAutofit/>
          </a:bodyPr>
          <a:lstStyle/>
          <a:p>
            <a:pPr>
              <a:lnSpc>
                <a:spcPct val="150000"/>
              </a:lnSpc>
              <a:spcBef>
                <a:spcPts val="1500"/>
              </a:spcBef>
              <a:spcAft>
                <a:spcPts val="750"/>
              </a:spcAft>
            </a:pPr>
            <a:r>
              <a:rPr lang="en-GB" sz="2000" b="1" dirty="0">
                <a:solidFill>
                  <a:srgbClr val="000000"/>
                </a:solidFill>
                <a:effectLst/>
                <a:ea typeface="Times New Roman" panose="02020603050405020304" pitchFamily="18" charset="0"/>
                <a:cs typeface="Times New Roman" panose="02020603050405020304" pitchFamily="18" charset="0"/>
              </a:rPr>
              <a:t>The Parable of the Hidden Treasure</a:t>
            </a:r>
            <a:endParaRPr lang="en-US" sz="2000" b="1" dirty="0">
              <a:solidFill>
                <a:srgbClr val="243F60"/>
              </a:solidFill>
              <a:effectLst/>
              <a:ea typeface="Times New Roman" panose="02020603050405020304" pitchFamily="18" charset="0"/>
              <a:cs typeface="Times New Roman" panose="02020603050405020304" pitchFamily="18" charset="0"/>
            </a:endParaRPr>
          </a:p>
          <a:p>
            <a:pPr>
              <a:lnSpc>
                <a:spcPct val="150000"/>
              </a:lnSpc>
            </a:pPr>
            <a:r>
              <a:rPr lang="en-GB" sz="2000" dirty="0">
                <a:solidFill>
                  <a:srgbClr val="000000"/>
                </a:solidFill>
                <a:ea typeface="Times New Roman" panose="02020603050405020304" pitchFamily="18" charset="0"/>
              </a:rPr>
              <a:t>‘</a:t>
            </a:r>
            <a:r>
              <a:rPr lang="en-GB" sz="2000" dirty="0">
                <a:solidFill>
                  <a:srgbClr val="000000"/>
                </a:solidFill>
                <a:effectLst/>
                <a:ea typeface="Times New Roman" panose="02020603050405020304" pitchFamily="18" charset="0"/>
              </a:rPr>
              <a:t>The kingdom of heaven is like this. A man happens to find a treasure hidden in a field. He covers it up again, and is so happy that he goes and sells everything he has, and then goes back and buys that field.</a:t>
            </a:r>
            <a:r>
              <a:rPr lang="en-GB" sz="2000" dirty="0">
                <a:solidFill>
                  <a:srgbClr val="000000"/>
                </a:solidFill>
                <a:ea typeface="Times New Roman" panose="02020603050405020304" pitchFamily="18" charset="0"/>
              </a:rPr>
              <a:t>’</a:t>
            </a:r>
          </a:p>
          <a:p>
            <a:pPr algn="r">
              <a:lnSpc>
                <a:spcPct val="150000"/>
              </a:lnSpc>
            </a:pPr>
            <a:r>
              <a:rPr lang="en-US" sz="2000" i="1" dirty="0">
                <a:effectLst/>
                <a:ea typeface="Times New Roman" panose="02020603050405020304" pitchFamily="18" charset="0"/>
              </a:rPr>
              <a:t>Matthew 13.44</a:t>
            </a:r>
          </a:p>
        </p:txBody>
      </p:sp>
      <p:pic>
        <p:nvPicPr>
          <p:cNvPr id="5" name="Picture 4" descr="A treasure chest with coins and a key&#10;&#10;Description automatically generated">
            <a:extLst>
              <a:ext uri="{FF2B5EF4-FFF2-40B4-BE49-F238E27FC236}">
                <a16:creationId xmlns:a16="http://schemas.microsoft.com/office/drawing/2014/main" id="{44CED829-917E-8A7D-E289-4BF289294976}"/>
              </a:ext>
            </a:extLst>
          </p:cNvPr>
          <p:cNvPicPr>
            <a:picLocks noChangeAspect="1"/>
          </p:cNvPicPr>
          <p:nvPr/>
        </p:nvPicPr>
        <p:blipFill rotWithShape="1">
          <a:blip r:embed="rId2">
            <a:extLst>
              <a:ext uri="{28A0092B-C50C-407E-A947-70E740481C1C}">
                <a14:useLocalDpi xmlns:a14="http://schemas.microsoft.com/office/drawing/2010/main" val="0"/>
              </a:ext>
            </a:extLst>
          </a:blip>
          <a:srcRect l="5703" r="4188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61237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2262</TotalTime>
  <Words>150</Words>
  <Application>Microsoft Office PowerPoint</Application>
  <PresentationFormat>Widescreen</PresentationFormat>
  <Paragraphs>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Welcome</vt:lpstr>
      <vt:lpstr>Have you ever seen anyone doing this?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our assembly</dc:title>
  <dc:creator>Claire Law</dc:creator>
  <cp:lastModifiedBy>Hilary Homer</cp:lastModifiedBy>
  <cp:revision>7</cp:revision>
  <dcterms:created xsi:type="dcterms:W3CDTF">2020-11-12T13:35:06Z</dcterms:created>
  <dcterms:modified xsi:type="dcterms:W3CDTF">2024-02-24T16:01:16Z</dcterms:modified>
</cp:coreProperties>
</file>