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66" r:id="rId5"/>
    <p:sldId id="263" r:id="rId6"/>
    <p:sldId id="264" r:id="rId7"/>
    <p:sldId id="26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9AD5"/>
    <a:srgbClr val="F199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F08F5-21A0-4BD5-A1C0-53D02814CB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DBEA6B-FD5C-450C-AB8B-5AA283630D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97CD2-C5E7-45E0-B071-284D0214F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11/01/2024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4C00A-76AB-4228-A7EB-DABF9492D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BECD6D-BD4A-4EC4-9AB2-661CEB179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3168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1D4C-AA6B-406B-BCD2-36C1B3E48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5C4F0-C2CB-4156-8A3C-5DA551949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C38B8-E4BF-4E19-BC08-39CF73236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11/01/2024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D7508F-2D74-42D9-9B58-FD76CB18B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7F4F0-70C6-43DD-86BC-78F9FC3D4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8182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8D6FE-C80F-44A0-A62F-6415F1A28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21DE79-F8DA-436F-A57E-F7098A42E0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3FF37-C177-40FC-A59C-17227F128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11/01/2024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F78201-6756-4EC4-BD01-56EB9FEC0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430D54-9A2B-4914-965E-B5B728A8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34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EDE17-CDC4-490C-A783-32D5A001C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7403E-0207-4CDD-A8B5-221A97ABFA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098C6E-79D0-41CF-BEB7-41E87335C2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E25694-9218-4D00-AEE9-3E4366CD1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11/01/2024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F4351-5877-478D-9AF7-913681E96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67918-312D-4C72-AEF8-D4B8DFE09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821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58609-6D0B-4A4C-BE36-0873124B2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CFCF0-2080-49A7-B60F-755B2F036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42F4ED-3527-4704-9DC5-C46AC03710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6BCBD3-F4B6-45CC-98B4-035779D44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BCBC8D-6DFA-409C-B6D4-29D16935AE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3253A6-E3E3-462B-8868-9C97D6193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11/01/2024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478E77-1A2A-47CF-ABD7-D14E56C6C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AC2AD9-920C-4F01-A806-1E5783EFA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339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0E773-4DA1-4388-8620-DCCC69B78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65DA3D-D2A4-40AD-8F46-A50CE5FB7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11/01/2024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43FB81-5637-49A0-BE66-4C8889547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DABDE7-7D26-440C-96F2-FEE350C0D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4883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FDDC1F-A144-44A8-A41B-25A345387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11/01/2024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1E76F6-4007-48B0-816D-262563116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BC390-C0B0-459A-B59B-F9B3157B9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778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BC1EF-F7AA-4F1E-965C-C9DCEE3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90C81-1DD1-40AD-845A-7D012350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0A5D13-C114-4B2F-BA6D-DEFE4A7FD1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B5682C-AAA0-4EEF-98EE-35B621FCF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11/01/2024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64EC88-D3F4-48C6-A859-EB49E5153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820D03-FFAE-426F-A3CD-942CE5203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91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91E7C-743A-43D4-BCBB-D8D06F277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21DEE3-559A-4283-827D-0E4943CCE4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7C5CE-2F3A-421E-8B78-E1116FE124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25C13-6A67-41DA-91D2-953E13FA9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11/01/2024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2C1EA4-5402-41CD-AEE4-5ABF36888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9C0849-AD1E-4229-B4B4-1B4663916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120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3E837-1BD7-49F1-93E0-AF12A79A4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6A6A0D-92D0-43FF-AAC9-388DB389D8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857BD-B053-487A-A064-ED90A4093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11/01/2024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9AD1A-7510-48C4-B82A-CF88FBB0D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5FBF25-BBA3-44AF-8EB0-3EE23FD75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380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B2014B-F3D9-4235-B22B-FF6175AE11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AE2A15-D97E-4EE1-A0B8-A62F9BBD4A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E159D7-7FA7-41A9-9C21-7771BB92C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11/01/2024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00BD6-9D5C-4F45-AD2B-56B2D16DE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BE1B2-C5A1-4FB2-89E0-824E3CA50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33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0155F0-2B35-4130-A108-E1706B4BC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C1021C-64D1-4029-B17A-C7B552AD0D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CD083D-62CE-4B79-AC11-B46DC0F0FA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5BA35-38F8-49EB-A924-F22D6BDBFE19}" type="datetimeFigureOut">
              <a:rPr lang="en-GB" smtClean="0"/>
              <a:t>11/01/2024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A6477-94B9-4D92-A78A-48DBBB5131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DFA23-3942-493B-8A66-FFB549BFC8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842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indpng.com/imgv/oTxbbw_clipart-down-arrow-small-green-arrow-down-hd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65175/green-up-arrow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answer-ask-background-concept-2044123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ysoftheyear.com/days/world-creativity-and-innovation-day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creatingwe.com/news-blogs/articles-blogs/psychology-today/creative-cognition" TargetMode="External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A6B627-6B3E-EF82-E109-1CBA1A114071}"/>
              </a:ext>
            </a:extLst>
          </p:cNvPr>
          <p:cNvSpPr txBox="1"/>
          <p:nvPr/>
        </p:nvSpPr>
        <p:spPr>
          <a:xfrm>
            <a:off x="825499" y="1967265"/>
            <a:ext cx="2823633" cy="254725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Welcome</a:t>
            </a:r>
          </a:p>
        </p:txBody>
      </p:sp>
      <p:pic>
        <p:nvPicPr>
          <p:cNvPr id="1026" name="Picture 2" descr="Image result for open minded">
            <a:extLst>
              <a:ext uri="{FF2B5EF4-FFF2-40B4-BE49-F238E27FC236}">
                <a16:creationId xmlns:a16="http://schemas.microsoft.com/office/drawing/2014/main" id="{E38095D3-BE84-3134-A45F-3FD53C6A9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78386" y="643466"/>
            <a:ext cx="6778560" cy="5568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558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AB9435-C71D-D4C6-5008-1292DC622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effectLst/>
              </a:rPr>
              <a:t>Low Openness</a:t>
            </a:r>
            <a:endParaRPr lang="en-US" sz="5400" dirty="0"/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67DA0-DA05-D12F-67AB-9421D46C1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effectLst/>
              </a:rPr>
              <a:t>You are more likely to behave in ways that others perceive as predictable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effectLst/>
              </a:rPr>
              <a:t>You are likely to stick to routine and resist change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effectLst/>
              </a:rPr>
              <a:t>You may well keep a small, familiar group of friends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You prefer to stick to one or two hobbies rather than trying lots of new activities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You can easily jump to conclusions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You choose predictability </a:t>
            </a:r>
            <a:r>
              <a:rPr lang="en-US" sz="2400" dirty="0">
                <a:effectLst/>
              </a:rPr>
              <a:t>over spontaneity</a:t>
            </a:r>
          </a:p>
        </p:txBody>
      </p:sp>
      <p:pic>
        <p:nvPicPr>
          <p:cNvPr id="8" name="Picture 7" descr="A green arrow pointing down&#10;&#10;Description automatically generated">
            <a:extLst>
              <a:ext uri="{FF2B5EF4-FFF2-40B4-BE49-F238E27FC236}">
                <a16:creationId xmlns:a16="http://schemas.microsoft.com/office/drawing/2014/main" id="{60682766-2D28-C79B-0C9C-9DB82DC6BB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689" r="1376" b="-3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005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AB9435-C71D-D4C6-5008-1292DC622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High</a:t>
            </a:r>
            <a:r>
              <a:rPr lang="en-US" sz="5400" dirty="0">
                <a:effectLst/>
              </a:rPr>
              <a:t> Openness</a:t>
            </a:r>
            <a:endParaRPr lang="en-US" sz="5400" dirty="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67DA0-DA05-D12F-67AB-9421D46C1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2071316"/>
            <a:ext cx="6893627" cy="4444360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230400" indent="-2304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600" dirty="0"/>
              <a:t>You’re more likely to behave in ways that others might perceive as reckless</a:t>
            </a:r>
          </a:p>
          <a:p>
            <a:pPr marL="230400" indent="-2304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600" dirty="0"/>
              <a:t>You have many hobbies and interests</a:t>
            </a:r>
          </a:p>
          <a:p>
            <a:pPr marL="230400" indent="-2304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600" dirty="0"/>
              <a:t>You may ask lots of questions because they are curious</a:t>
            </a:r>
          </a:p>
          <a:p>
            <a:pPr marL="230400" indent="-2304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600" dirty="0"/>
              <a:t>You can easily become bored</a:t>
            </a:r>
          </a:p>
          <a:p>
            <a:pPr marL="230400" indent="-2304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600" dirty="0"/>
              <a:t>You may feel OK about challenging authority</a:t>
            </a:r>
          </a:p>
          <a:p>
            <a:pPr marL="230400" indent="-2304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600" dirty="0"/>
              <a:t>You like to ask questions to understand someone else’s viewpoint</a:t>
            </a:r>
          </a:p>
          <a:p>
            <a:pPr marL="230400" indent="-2304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600" dirty="0"/>
              <a:t>You are happy to socialize with a range of people, including people from different cultures</a:t>
            </a:r>
          </a:p>
          <a:p>
            <a:pPr marL="230400" indent="-2304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600" dirty="0"/>
              <a:t>You show a sensitivity to beauty and emotion</a:t>
            </a:r>
            <a:endParaRPr lang="en-US" sz="2600" dirty="0"/>
          </a:p>
          <a:p>
            <a:pPr marL="230400" indent="-2304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2200" dirty="0"/>
          </a:p>
        </p:txBody>
      </p:sp>
      <p:pic>
        <p:nvPicPr>
          <p:cNvPr id="5" name="Picture 4" descr="A green arrow pointing up&#10;&#10;Description automatically generated">
            <a:extLst>
              <a:ext uri="{FF2B5EF4-FFF2-40B4-BE49-F238E27FC236}">
                <a16:creationId xmlns:a16="http://schemas.microsoft.com/office/drawing/2014/main" id="{09B957FE-B573-BD5F-6767-7CC5A49AC5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897" r="1904" b="7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770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3024B9-A485-0476-310C-F97712389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611" y="697902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Matthew 7.3</a:t>
            </a:r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BCCB69-B99A-8C11-1023-5CFF338BFF7D}"/>
              </a:ext>
            </a:extLst>
          </p:cNvPr>
          <p:cNvSpPr txBox="1"/>
          <p:nvPr/>
        </p:nvSpPr>
        <p:spPr>
          <a:xfrm>
            <a:off x="53001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‘</a:t>
            </a:r>
            <a:r>
              <a:rPr lang="en-US" sz="2400" dirty="0">
                <a:effectLst/>
              </a:rPr>
              <a:t>Why do you look at the speck of sawdust in your brother’s eye and pay no attention to the plank in your own eye?’</a:t>
            </a:r>
            <a:endParaRPr lang="en-US" sz="2400" dirty="0"/>
          </a:p>
        </p:txBody>
      </p:sp>
      <p:pic>
        <p:nvPicPr>
          <p:cNvPr id="1026" name="Picture 2" descr="Christian clipArts.net _ Take the plank out of your eye">
            <a:extLst>
              <a:ext uri="{FF2B5EF4-FFF2-40B4-BE49-F238E27FC236}">
                <a16:creationId xmlns:a16="http://schemas.microsoft.com/office/drawing/2014/main" id="{9ED2039C-B781-A975-A8F8-B5BE54A25D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254" y="452438"/>
            <a:ext cx="5953125" cy="59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5737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B3BA1-DC04-16B5-7514-FAB6810CB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2634" y="365125"/>
            <a:ext cx="9846733" cy="934161"/>
          </a:xfrm>
        </p:spPr>
        <p:txBody>
          <a:bodyPr>
            <a:normAutofit/>
          </a:bodyPr>
          <a:lstStyle/>
          <a:p>
            <a:r>
              <a:rPr lang="en-GB" sz="5400" dirty="0"/>
              <a:t>Adopt a Non-Judgmental Approach</a:t>
            </a:r>
            <a:endParaRPr lang="en-US" sz="5400" dirty="0"/>
          </a:p>
        </p:txBody>
      </p:sp>
      <p:pic>
        <p:nvPicPr>
          <p:cNvPr id="2050" name="Picture 2" descr="Road In A Desert Free Stock Photo - Public Domain Pictures">
            <a:extLst>
              <a:ext uri="{FF2B5EF4-FFF2-40B4-BE49-F238E27FC236}">
                <a16:creationId xmlns:a16="http://schemas.microsoft.com/office/drawing/2014/main" id="{8D1FEDEB-E41C-0D1C-CE9D-4E2EB9B39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000" y="1584269"/>
            <a:ext cx="7236000" cy="48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D241F8D-8074-AA50-3FDB-652A0D7C8B22}"/>
              </a:ext>
            </a:extLst>
          </p:cNvPr>
          <p:cNvSpPr txBox="1"/>
          <p:nvPr/>
        </p:nvSpPr>
        <p:spPr>
          <a:xfrm>
            <a:off x="3042400" y="1845733"/>
            <a:ext cx="6107200" cy="646331"/>
          </a:xfrm>
          <a:prstGeom prst="rect">
            <a:avLst/>
          </a:prstGeom>
          <a:solidFill>
            <a:srgbClr val="F1995D"/>
          </a:solidFill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Segoe UI" panose="020B0502040204020203" pitchFamily="34" charset="0"/>
                <a:ea typeface="Malgun Gothic" panose="020B0503020000020004" pitchFamily="34" charset="-127"/>
                <a:cs typeface="Segoe UI" panose="020B0502040204020203" pitchFamily="34" charset="0"/>
              </a:rPr>
              <a:t>Practise moment-to-moment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670F7B-A792-E8BB-B17A-53CD7FC796E6}"/>
              </a:ext>
            </a:extLst>
          </p:cNvPr>
          <p:cNvSpPr txBox="1"/>
          <p:nvPr/>
        </p:nvSpPr>
        <p:spPr>
          <a:xfrm>
            <a:off x="3204634" y="2556935"/>
            <a:ext cx="5782733" cy="646331"/>
          </a:xfrm>
          <a:prstGeom prst="rect">
            <a:avLst/>
          </a:prstGeom>
          <a:solidFill>
            <a:srgbClr val="F1995D"/>
          </a:solidFill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Segoe UI" panose="020B0502040204020203" pitchFamily="34" charset="0"/>
                <a:ea typeface="Malgun Gothic" panose="020B0503020000020004" pitchFamily="34" charset="-127"/>
                <a:cs typeface="Segoe UI" panose="020B0502040204020203" pitchFamily="34" charset="0"/>
              </a:rPr>
              <a:t> non-judgmental awareness</a:t>
            </a:r>
            <a:endParaRPr lang="en-GB" sz="3600" dirty="0">
              <a:solidFill>
                <a:schemeClr val="bg1"/>
              </a:solidFill>
              <a:latin typeface="Segoe UI" panose="020B0502040204020203" pitchFamily="34" charset="0"/>
              <a:ea typeface="Malgun Gothic" panose="020B0503020000020004" pitchFamily="34" charset="-127"/>
              <a:cs typeface="Segoe UI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D4A4A2-AE66-622A-6A10-556B9B373DBA}"/>
              </a:ext>
            </a:extLst>
          </p:cNvPr>
          <p:cNvSpPr txBox="1"/>
          <p:nvPr/>
        </p:nvSpPr>
        <p:spPr>
          <a:xfrm>
            <a:off x="4794251" y="4627400"/>
            <a:ext cx="2603499" cy="523220"/>
          </a:xfrm>
          <a:prstGeom prst="rect">
            <a:avLst/>
          </a:prstGeom>
          <a:solidFill>
            <a:srgbClr val="799AD5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ea typeface="Malgun Gothic" panose="020B0503020000020004" pitchFamily="34" charset="-127"/>
                <a:cs typeface="Segoe UI" panose="020B0502040204020203" pitchFamily="34" charset="0"/>
              </a:rPr>
              <a:t>Jon Kabat-Zinn</a:t>
            </a:r>
            <a:endParaRPr lang="en-GB" sz="2800" dirty="0">
              <a:solidFill>
                <a:schemeClr val="bg1"/>
              </a:solidFill>
              <a:latin typeface="Segoe UI" panose="020B0502040204020203" pitchFamily="34" charset="0"/>
              <a:ea typeface="Malgun Gothic" panose="020B0503020000020004" pitchFamily="34" charset="-127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986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B3BA1-DC04-16B5-7514-FAB6810CB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434" y="365125"/>
            <a:ext cx="4157133" cy="896408"/>
          </a:xfrm>
        </p:spPr>
        <p:txBody>
          <a:bodyPr>
            <a:normAutofit/>
          </a:bodyPr>
          <a:lstStyle/>
          <a:p>
            <a:pPr algn="ctr"/>
            <a:r>
              <a:rPr lang="en-GB" sz="5400" dirty="0"/>
              <a:t>Keep Learning</a:t>
            </a:r>
            <a:endParaRPr lang="en-US" sz="5400" dirty="0"/>
          </a:p>
        </p:txBody>
      </p:sp>
      <p:pic>
        <p:nvPicPr>
          <p:cNvPr id="5" name="Picture 4" descr="A close-up of many question marks&#10;&#10;Description automatically generated">
            <a:extLst>
              <a:ext uri="{FF2B5EF4-FFF2-40B4-BE49-F238E27FC236}">
                <a16:creationId xmlns:a16="http://schemas.microsoft.com/office/drawing/2014/main" id="{5D5DB23F-598D-1DE5-5901-4AED6E7B90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960880" y="1453619"/>
            <a:ext cx="8270240" cy="465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460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DB3BA1-DC04-16B5-7514-FAB6810CB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1875" y="677332"/>
            <a:ext cx="5188250" cy="82180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Embrace Creativity</a:t>
            </a:r>
          </a:p>
        </p:txBody>
      </p:sp>
      <p:pic>
        <p:nvPicPr>
          <p:cNvPr id="7" name="Picture 6" descr="A group of hands painting a light bulb&#10;&#10;Description automatically generated">
            <a:extLst>
              <a:ext uri="{FF2B5EF4-FFF2-40B4-BE49-F238E27FC236}">
                <a16:creationId xmlns:a16="http://schemas.microsoft.com/office/drawing/2014/main" id="{2B7D1DED-960D-CC35-715F-9E1F50C899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430" b="3"/>
          <a:stretch/>
        </p:blipFill>
        <p:spPr>
          <a:xfrm>
            <a:off x="198741" y="1724646"/>
            <a:ext cx="5803323" cy="3890357"/>
          </a:xfrm>
          <a:prstGeom prst="rect">
            <a:avLst/>
          </a:prstGeom>
        </p:spPr>
      </p:pic>
      <p:pic>
        <p:nvPicPr>
          <p:cNvPr id="5" name="Picture 4" descr="A person with colorful swirls&#10;&#10;Description automatically generated">
            <a:extLst>
              <a:ext uri="{FF2B5EF4-FFF2-40B4-BE49-F238E27FC236}">
                <a16:creationId xmlns:a16="http://schemas.microsoft.com/office/drawing/2014/main" id="{252BD15D-54C5-A0FE-69C0-6684A0EEBC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10618" r="-2" b="-2"/>
          <a:stretch/>
        </p:blipFill>
        <p:spPr>
          <a:xfrm>
            <a:off x="6189934" y="1724646"/>
            <a:ext cx="5803323" cy="389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15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</TotalTime>
  <Words>184</Words>
  <Application>Microsoft Office PowerPoint</Application>
  <PresentationFormat>Widescreen</PresentationFormat>
  <Paragraphs>25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Segoe UI</vt:lpstr>
      <vt:lpstr>Office Theme</vt:lpstr>
      <vt:lpstr>PowerPoint Presentation</vt:lpstr>
      <vt:lpstr>Low Openness</vt:lpstr>
      <vt:lpstr>High Openness</vt:lpstr>
      <vt:lpstr>Matthew 7.3</vt:lpstr>
      <vt:lpstr>Adopt a Non-Judgmental Approach</vt:lpstr>
      <vt:lpstr>Keep Learning</vt:lpstr>
      <vt:lpstr>Embrace Creativity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Hilary Homer</cp:lastModifiedBy>
  <cp:revision>12</cp:revision>
  <dcterms:created xsi:type="dcterms:W3CDTF">2018-09-04T15:37:52Z</dcterms:created>
  <dcterms:modified xsi:type="dcterms:W3CDTF">2024-01-11T18:59:14Z</dcterms:modified>
</cp:coreProperties>
</file>