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89" r:id="rId6"/>
    <p:sldId id="291" r:id="rId7"/>
    <p:sldId id="293" r:id="rId8"/>
    <p:sldId id="295" r:id="rId9"/>
    <p:sldId id="273" r:id="rId10"/>
    <p:sldId id="296" r:id="rId11"/>
    <p:sldId id="297" r:id="rId12"/>
    <p:sldId id="300" r:id="rId13"/>
    <p:sldId id="299" r:id="rId14"/>
    <p:sldId id="302" r:id="rId15"/>
    <p:sldId id="315" r:id="rId16"/>
    <p:sldId id="309" r:id="rId17"/>
    <p:sldId id="310" r:id="rId18"/>
    <p:sldId id="311" r:id="rId19"/>
    <p:sldId id="313" r:id="rId20"/>
    <p:sldId id="30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06/12/2023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3511" y="1347916"/>
            <a:ext cx="950497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parts (or fractions) in the following shapes?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FCBE6D-BC02-42D0-52AF-6B54871DFF49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/>
              <p:nvPr/>
            </p:nvSpPr>
            <p:spPr>
              <a:xfrm>
                <a:off x="8062215" y="2361848"/>
                <a:ext cx="2807887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quarter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/>
                        </m:ctrlPr>
                      </m:fPr>
                      <m:num>
                        <m:r>
                          <a:rPr lang="en-US" sz="4400" b="0" i="1" smtClean="0"/>
                          <m:t>1</m:t>
                        </m:r>
                      </m:num>
                      <m:den>
                        <m:r>
                          <a:rPr lang="en-US" sz="4400" b="0" i="1" smtClean="0"/>
                          <m:t>4</m:t>
                        </m:r>
                      </m:den>
                    </m:f>
                    <m:r>
                      <a:rPr lang="en-US" sz="4400" b="0" i="1" smtClean="0"/>
                      <m:t>)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2215" y="2361848"/>
                <a:ext cx="2807887" cy="1067152"/>
              </a:xfrm>
              <a:prstGeom prst="rect">
                <a:avLst/>
              </a:prstGeom>
              <a:blipFill>
                <a:blip r:embed="rId2"/>
                <a:stretch>
                  <a:fillRect l="-8913"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9F64AF0-540F-42A3-01A6-F6A65A304D13}"/>
              </a:ext>
            </a:extLst>
          </p:cNvPr>
          <p:cNvSpPr txBox="1"/>
          <p:nvPr/>
        </p:nvSpPr>
        <p:spPr>
          <a:xfrm>
            <a:off x="3992880" y="5490715"/>
            <a:ext cx="4206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4 parts = 1 whole</a:t>
            </a:r>
            <a:endParaRPr lang="en-GB" sz="4400" dirty="0"/>
          </a:p>
        </p:txBody>
      </p:sp>
      <p:pic>
        <p:nvPicPr>
          <p:cNvPr id="1026" name="Picture 2" descr="DK Find Out! | Fun Facts for Kids on Animals, Earth, History and more!">
            <a:extLst>
              <a:ext uri="{FF2B5EF4-FFF2-40B4-BE49-F238E27FC236}">
                <a16:creationId xmlns:a16="http://schemas.microsoft.com/office/drawing/2014/main" id="{BEDF8A88-77B1-D45A-1191-90FF643ACF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7" t="2492" r="1406" b="42056"/>
          <a:stretch/>
        </p:blipFill>
        <p:spPr bwMode="auto">
          <a:xfrm>
            <a:off x="4181061" y="1527561"/>
            <a:ext cx="3829878" cy="380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349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FCBE6D-BC02-42D0-52AF-6B54871DFF49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/>
              <p:nvPr/>
            </p:nvSpPr>
            <p:spPr>
              <a:xfrm>
                <a:off x="8713553" y="2380571"/>
                <a:ext cx="2807887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tenth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/>
                        </m:ctrlPr>
                      </m:fPr>
                      <m:num>
                        <m:r>
                          <a:rPr lang="en-US" sz="4400" b="0" i="1" smtClean="0"/>
                          <m:t>1</m:t>
                        </m:r>
                      </m:num>
                      <m:den>
                        <m:r>
                          <a:rPr lang="en-US" sz="4400" b="0" i="1" smtClean="0"/>
                          <m:t>10</m:t>
                        </m:r>
                      </m:den>
                    </m:f>
                    <m:r>
                      <a:rPr lang="en-US" sz="4400" b="0" i="1" smtClean="0"/>
                      <m:t>)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553" y="2380571"/>
                <a:ext cx="2807887" cy="1070358"/>
              </a:xfrm>
              <a:prstGeom prst="rect">
                <a:avLst/>
              </a:prstGeom>
              <a:blipFill>
                <a:blip r:embed="rId2"/>
                <a:stretch>
                  <a:fillRect l="-8677" b="-13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9F64AF0-540F-42A3-01A6-F6A65A304D13}"/>
              </a:ext>
            </a:extLst>
          </p:cNvPr>
          <p:cNvSpPr txBox="1"/>
          <p:nvPr/>
        </p:nvSpPr>
        <p:spPr>
          <a:xfrm>
            <a:off x="3810781" y="5200153"/>
            <a:ext cx="45704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10 parts = 1 whole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99136-E570-92E4-5A24-65F6EECE5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681" y="1738077"/>
            <a:ext cx="4934639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6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FCBE6D-BC02-42D0-52AF-6B54871DFF49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/>
              <p:nvPr/>
            </p:nvSpPr>
            <p:spPr>
              <a:xfrm>
                <a:off x="8405904" y="1642222"/>
                <a:ext cx="2430163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eighth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/>
                        </m:ctrlPr>
                      </m:fPr>
                      <m:num>
                        <m:r>
                          <a:rPr lang="en-US" sz="4400" b="0" i="1" smtClean="0"/>
                          <m:t>1</m:t>
                        </m:r>
                      </m:num>
                      <m:den>
                        <m:r>
                          <a:rPr lang="en-US" sz="4400" b="0" i="1" smtClean="0"/>
                          <m:t>8</m:t>
                        </m:r>
                      </m:den>
                    </m:f>
                    <m:r>
                      <a:rPr lang="en-US" sz="4400" b="0" i="1" smtClean="0"/>
                      <m:t>)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5904" y="1642222"/>
                <a:ext cx="2430163" cy="1070358"/>
              </a:xfrm>
              <a:prstGeom prst="rect">
                <a:avLst/>
              </a:prstGeom>
              <a:blipFill>
                <a:blip r:embed="rId2"/>
                <a:stretch>
                  <a:fillRect l="-10276"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9F64AF0-540F-42A3-01A6-F6A65A304D13}"/>
              </a:ext>
            </a:extLst>
          </p:cNvPr>
          <p:cNvSpPr txBox="1"/>
          <p:nvPr/>
        </p:nvSpPr>
        <p:spPr>
          <a:xfrm>
            <a:off x="4014606" y="5707740"/>
            <a:ext cx="4162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8 parts = 1 whole</a:t>
            </a:r>
            <a:endParaRPr lang="en-GB" sz="4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D6A3F-98C9-B28E-C1D5-8C0F0C1AB5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0" t="2342" r="1900"/>
          <a:stretch/>
        </p:blipFill>
        <p:spPr>
          <a:xfrm>
            <a:off x="3910549" y="1219476"/>
            <a:ext cx="4370902" cy="441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FCBE6D-BC02-42D0-52AF-6B54871DFF49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/>
              <p:nvPr/>
            </p:nvSpPr>
            <p:spPr>
              <a:xfrm>
                <a:off x="8799012" y="4594657"/>
                <a:ext cx="207124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third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/>
                        </m:ctrlPr>
                      </m:fPr>
                      <m:num>
                        <m:r>
                          <a:rPr lang="en-US" sz="4400" b="0" i="1" smtClean="0"/>
                          <m:t>1</m:t>
                        </m:r>
                      </m:num>
                      <m:den>
                        <m:r>
                          <a:rPr lang="en-US" sz="4400" b="0" i="1" smtClean="0"/>
                          <m:t>3</m:t>
                        </m:r>
                      </m:den>
                    </m:f>
                    <m:r>
                      <a:rPr lang="en-US" sz="4400" b="0" i="1" smtClean="0"/>
                      <m:t>)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31724D-3957-AC44-B7E9-F49F78FA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012" y="4594657"/>
                <a:ext cx="2071240" cy="1070358"/>
              </a:xfrm>
              <a:prstGeom prst="rect">
                <a:avLst/>
              </a:prstGeom>
              <a:blipFill>
                <a:blip r:embed="rId2"/>
                <a:stretch>
                  <a:fillRect l="-11765" b="-13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9F64AF0-540F-42A3-01A6-F6A65A304D13}"/>
              </a:ext>
            </a:extLst>
          </p:cNvPr>
          <p:cNvSpPr txBox="1"/>
          <p:nvPr/>
        </p:nvSpPr>
        <p:spPr>
          <a:xfrm>
            <a:off x="4014606" y="5665015"/>
            <a:ext cx="4162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3 parts = 1 whole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52ED92-64D4-CFE5-CF43-C9946DEED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44"/>
          <a:stretch/>
        </p:blipFill>
        <p:spPr>
          <a:xfrm>
            <a:off x="3538181" y="1218988"/>
            <a:ext cx="5115639" cy="442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2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2269254" y="1246751"/>
            <a:ext cx="76534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Our school is made up of many parts and we come together to make a whole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ADCAD-45A0-FFB8-E15F-C4E0BC817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744" y="3640081"/>
            <a:ext cx="4226512" cy="302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47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3585477" y="1612511"/>
            <a:ext cx="50210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The parts can be divided into . .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ADCAD-45A0-FFB8-E15F-C4E0BC817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744" y="3520440"/>
            <a:ext cx="4226512" cy="302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2435939" y="1630443"/>
            <a:ext cx="2154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Adults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0044A-1A75-FD96-22BC-3A5CDBAAB48E}"/>
              </a:ext>
            </a:extLst>
          </p:cNvPr>
          <p:cNvSpPr txBox="1"/>
          <p:nvPr/>
        </p:nvSpPr>
        <p:spPr>
          <a:xfrm>
            <a:off x="7402245" y="1630443"/>
            <a:ext cx="2722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Children</a:t>
            </a:r>
            <a:endParaRPr lang="en-GB" sz="4800" dirty="0"/>
          </a:p>
        </p:txBody>
      </p:sp>
      <p:pic>
        <p:nvPicPr>
          <p:cNvPr id="1026" name="Picture 2" descr="Literacy | Irish Primary Teacher Student Clipart, Teacher Clipart, School Clipart, 2 Clipart, Kids Clipart, Teacher Cartoon, Art Teacher, Summer School Crafts, Clipart Gallery">
            <a:extLst>
              <a:ext uri="{FF2B5EF4-FFF2-40B4-BE49-F238E27FC236}">
                <a16:creationId xmlns:a16="http://schemas.microsoft.com/office/drawing/2014/main" id="{926CC690-EE1D-DA0A-93CD-F070F2BE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030" y="2655885"/>
            <a:ext cx="2984754" cy="272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C6002E-D771-6A64-E44D-583C3061D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218" y="2753155"/>
            <a:ext cx="3154680" cy="253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74359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0044A-1A75-FD96-22BC-3A5CDBAAB48E}"/>
              </a:ext>
            </a:extLst>
          </p:cNvPr>
          <p:cNvSpPr txBox="1"/>
          <p:nvPr/>
        </p:nvSpPr>
        <p:spPr>
          <a:xfrm>
            <a:off x="2963721" y="1195639"/>
            <a:ext cx="62645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Children in different year groups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16A3D3-069F-48FA-84CC-9BC4A0F06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5" y="3079712"/>
            <a:ext cx="2629267" cy="201005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3323E95-A737-67F7-2D6C-BC7B44474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112" y="4249028"/>
            <a:ext cx="3541776" cy="244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713BEE-31B6-4F5E-A458-6CD276277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989" y="2765299"/>
            <a:ext cx="3725409" cy="263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88134" y="988782"/>
            <a:ext cx="5763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Different skills . .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8F7130-3A16-D84F-75D9-6A35F0402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0"/>
          <a:stretch/>
        </p:blipFill>
        <p:spPr>
          <a:xfrm>
            <a:off x="186267" y="2137119"/>
            <a:ext cx="5763429" cy="1388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F4BB3F-BDFB-3FD9-FA87-E9909C0D6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98" y="4758642"/>
            <a:ext cx="5849166" cy="1705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5BF9C0-49CB-0571-FDEF-95BA17788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278" y="3429000"/>
            <a:ext cx="6001588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429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10063" y="1054727"/>
            <a:ext cx="6085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Different faiths . .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C687F-5656-7ED9-1830-EE8666B6A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711" y="2087556"/>
            <a:ext cx="7154273" cy="1914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75B134-ED22-2043-EF95-874B4373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348" y="4204180"/>
            <a:ext cx="3519304" cy="1775996"/>
          </a:xfrm>
          <a:prstGeom prst="rect">
            <a:avLst/>
          </a:prstGeom>
        </p:spPr>
      </p:pic>
      <p:pic>
        <p:nvPicPr>
          <p:cNvPr id="3076" name="Picture 4" descr="Children Religious Clipart Image">
            <a:extLst>
              <a:ext uri="{FF2B5EF4-FFF2-40B4-BE49-F238E27FC236}">
                <a16:creationId xmlns:a16="http://schemas.microsoft.com/office/drawing/2014/main" id="{920B8459-AA58-5DFF-A486-B538DC76F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5"/>
          <a:stretch/>
        </p:blipFill>
        <p:spPr bwMode="auto">
          <a:xfrm>
            <a:off x="9274874" y="4127676"/>
            <a:ext cx="2676525" cy="262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539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3585477" y="1612511"/>
            <a:ext cx="50210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  <a:latin typeface="Comic Sans MS" panose="030F0702030302020204" pitchFamily="66" charset="0"/>
              </a:rPr>
              <a:t>How do we play our part?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CFD3D-BF09-CBA3-B0B2-32E422AC6FE3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ADCAD-45A0-FFB8-E15F-C4E0BC817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744" y="3520440"/>
            <a:ext cx="4226512" cy="302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4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E187-995A-DC27-13F4-03FAEE70C636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F97F71-C753-A808-298B-23A42FD6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039216"/>
              </p:ext>
            </p:extLst>
          </p:nvPr>
        </p:nvGraphicFramePr>
        <p:xfrm>
          <a:off x="521208" y="1862666"/>
          <a:ext cx="11393424" cy="44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7872">
                  <a:extLst>
                    <a:ext uri="{9D8B030D-6E8A-4147-A177-3AD203B41FA5}">
                      <a16:colId xmlns:a16="http://schemas.microsoft.com/office/drawing/2014/main" val="3903140226"/>
                    </a:ext>
                  </a:extLst>
                </a:gridCol>
                <a:gridCol w="7845552">
                  <a:extLst>
                    <a:ext uri="{9D8B030D-6E8A-4147-A177-3AD203B41FA5}">
                      <a16:colId xmlns:a16="http://schemas.microsoft.com/office/drawing/2014/main" val="306076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The parts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How do we play our part?</a:t>
                      </a:r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1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</a:rPr>
                        <a:t>Adults and children</a:t>
                      </a:r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5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2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21243"/>
                  </a:ext>
                </a:extLst>
              </a:tr>
            </a:tbl>
          </a:graphicData>
        </a:graphic>
      </p:graphicFrame>
      <p:pic>
        <p:nvPicPr>
          <p:cNvPr id="3" name="Picture 2" descr="Literacy | Irish Primary Teacher Student Clipart, Teacher Clipart, School Clipart, 2 Clipart, Kids Clipart, Teacher Cartoon, Art Teacher, Summer School Crafts, Clipart Gallery">
            <a:extLst>
              <a:ext uri="{FF2B5EF4-FFF2-40B4-BE49-F238E27FC236}">
                <a16:creationId xmlns:a16="http://schemas.microsoft.com/office/drawing/2014/main" id="{BFCDA777-2A4A-6756-24E3-5D6EC1598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70" y="103272"/>
            <a:ext cx="1869342" cy="170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01C6424F-39A1-D6C6-E207-2F00CB990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831" y="62684"/>
            <a:ext cx="2178177" cy="174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CDAE96-4322-7AA2-8F16-C080E14D4A6A}"/>
              </a:ext>
            </a:extLst>
          </p:cNvPr>
          <p:cNvSpPr txBox="1"/>
          <p:nvPr/>
        </p:nvSpPr>
        <p:spPr>
          <a:xfrm>
            <a:off x="4103776" y="2515777"/>
            <a:ext cx="7810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Adults look after children and teach them. They also sort out any problems.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Children are kind to one another and behave well.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1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E187-995A-DC27-13F4-03FAEE70C636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F97F71-C753-A808-298B-23A42FD6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454968"/>
              </p:ext>
            </p:extLst>
          </p:nvPr>
        </p:nvGraphicFramePr>
        <p:xfrm>
          <a:off x="399288" y="1250018"/>
          <a:ext cx="11393424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7872">
                  <a:extLst>
                    <a:ext uri="{9D8B030D-6E8A-4147-A177-3AD203B41FA5}">
                      <a16:colId xmlns:a16="http://schemas.microsoft.com/office/drawing/2014/main" val="3903140226"/>
                    </a:ext>
                  </a:extLst>
                </a:gridCol>
                <a:gridCol w="7845552">
                  <a:extLst>
                    <a:ext uri="{9D8B030D-6E8A-4147-A177-3AD203B41FA5}">
                      <a16:colId xmlns:a16="http://schemas.microsoft.com/office/drawing/2014/main" val="306076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The parts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How do we play our part?</a:t>
                      </a:r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1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Adults and children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Adults look after children and teach them. They also sort out any problems. </a:t>
                      </a:r>
                    </a:p>
                    <a:p>
                      <a:r>
                        <a:rPr lang="en-US" sz="1800" dirty="0"/>
                        <a:t>Children are kind to one another and behave well.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5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</a:rPr>
                        <a:t>Children in different year groups</a:t>
                      </a:r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2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2124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CF8A979-D64E-246B-FADB-670C5CBFD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14" y="103272"/>
            <a:ext cx="1416795" cy="1083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A2A0A9-0C63-682B-167F-4F7EF63C3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828" y="79711"/>
            <a:ext cx="1574344" cy="11154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FB831B-F6DA-6D7C-21A3-EC1C9D5FC95A}"/>
              </a:ext>
            </a:extLst>
          </p:cNvPr>
          <p:cNvSpPr txBox="1"/>
          <p:nvPr/>
        </p:nvSpPr>
        <p:spPr>
          <a:xfrm>
            <a:off x="3964765" y="2585158"/>
            <a:ext cx="78279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Older children set an example to the younger children in how to behave and be kind.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1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E187-995A-DC27-13F4-03FAEE70C636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F97F71-C753-A808-298B-23A42FD6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95965"/>
              </p:ext>
            </p:extLst>
          </p:nvPr>
        </p:nvGraphicFramePr>
        <p:xfrm>
          <a:off x="419100" y="1250018"/>
          <a:ext cx="11373612" cy="391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060">
                  <a:extLst>
                    <a:ext uri="{9D8B030D-6E8A-4147-A177-3AD203B41FA5}">
                      <a16:colId xmlns:a16="http://schemas.microsoft.com/office/drawing/2014/main" val="3903140226"/>
                    </a:ext>
                  </a:extLst>
                </a:gridCol>
                <a:gridCol w="7845552">
                  <a:extLst>
                    <a:ext uri="{9D8B030D-6E8A-4147-A177-3AD203B41FA5}">
                      <a16:colId xmlns:a16="http://schemas.microsoft.com/office/drawing/2014/main" val="306076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The parts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How do we play our part?</a:t>
                      </a:r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1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Adults and children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Adults look after children and teach them. They also sort out any problems. </a:t>
                      </a:r>
                    </a:p>
                    <a:p>
                      <a:r>
                        <a:rPr lang="en-US" sz="1800" dirty="0"/>
                        <a:t>Children are kind to one another and behave well.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5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Children in different year groups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Older children set an example to the younger children in how to behave and be kind.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3600" dirty="0">
                          <a:solidFill>
                            <a:srgbClr val="FF0000"/>
                          </a:solidFill>
                        </a:rPr>
                        <a:t>Different skills</a:t>
                      </a:r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  <a:p>
                      <a:pPr algn="just"/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2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2124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37CED26-3292-B14B-416C-68BD3BC8F0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0"/>
          <a:stretch/>
        </p:blipFill>
        <p:spPr>
          <a:xfrm>
            <a:off x="2152650" y="103272"/>
            <a:ext cx="4572804" cy="11017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ED8C51-D6E6-5EA3-07C7-2A9320225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09" y="5565357"/>
            <a:ext cx="4645791" cy="1120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6C2751-339C-BB95-EB0E-8B6AFC9E0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774" y="5553508"/>
            <a:ext cx="4114801" cy="1199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4B1C10-EDB9-66AA-052F-E9778C0FF9C8}"/>
              </a:ext>
            </a:extLst>
          </p:cNvPr>
          <p:cNvSpPr txBox="1"/>
          <p:nvPr/>
        </p:nvSpPr>
        <p:spPr>
          <a:xfrm>
            <a:off x="3922521" y="3221764"/>
            <a:ext cx="7870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Adults and children support others who find a particular skill or topic challenging.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4668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E187-995A-DC27-13F4-03FAEE70C636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F97F71-C753-A808-298B-23A42FD6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421872"/>
              </p:ext>
            </p:extLst>
          </p:nvPr>
        </p:nvGraphicFramePr>
        <p:xfrm>
          <a:off x="409194" y="1058632"/>
          <a:ext cx="11373612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060">
                  <a:extLst>
                    <a:ext uri="{9D8B030D-6E8A-4147-A177-3AD203B41FA5}">
                      <a16:colId xmlns:a16="http://schemas.microsoft.com/office/drawing/2014/main" val="3903140226"/>
                    </a:ext>
                  </a:extLst>
                </a:gridCol>
                <a:gridCol w="7845552">
                  <a:extLst>
                    <a:ext uri="{9D8B030D-6E8A-4147-A177-3AD203B41FA5}">
                      <a16:colId xmlns:a16="http://schemas.microsoft.com/office/drawing/2014/main" val="306076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The parts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How do we play our part?</a:t>
                      </a:r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1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Adults and children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Adults look after children and teach them. They also sort out any problems. </a:t>
                      </a:r>
                    </a:p>
                    <a:p>
                      <a:r>
                        <a:rPr lang="en-US" sz="1800" dirty="0"/>
                        <a:t>Children are kind to one another and behave well.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5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Children in different year groups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Older children set an example to the younger children in how to behave and be kind.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Different skills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Adults and children support others who find a particular skill or topic challenging.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</a:rPr>
                        <a:t>Different faiths</a:t>
                      </a:r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2124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B622056-D1F9-485B-BE2D-0EE1A239A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172" y="5368915"/>
            <a:ext cx="5006720" cy="1340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387D22-0426-8CBF-8527-73D47A1C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195" y="5368915"/>
            <a:ext cx="2655365" cy="1340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632F95-7898-AED6-0F8E-46DFEC0528E1}"/>
              </a:ext>
            </a:extLst>
          </p:cNvPr>
          <p:cNvSpPr txBox="1"/>
          <p:nvPr/>
        </p:nvSpPr>
        <p:spPr>
          <a:xfrm>
            <a:off x="3965249" y="3418319"/>
            <a:ext cx="7819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Adults and children are respectful of all faiths and want to learn about them.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1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0230" y="1767007"/>
            <a:ext cx="116715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We are all needed to play </a:t>
            </a:r>
            <a:r>
              <a:rPr lang="en-US" sz="7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our part </a:t>
            </a:r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because </a:t>
            </a:r>
            <a:r>
              <a:rPr lang="en-US" sz="7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every</a:t>
            </a:r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7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part</a:t>
            </a:r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is </a:t>
            </a:r>
            <a:r>
              <a:rPr lang="en-US" sz="7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equally important</a:t>
            </a:r>
            <a:endParaRPr lang="en-GB" sz="7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28E187-995A-DC27-13F4-03FAEE70C636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Many Parts Make a Whole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89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460</Words>
  <Application>Microsoft Office PowerPoint</Application>
  <PresentationFormat>Widescreen</PresentationFormat>
  <Paragraphs>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130</cp:revision>
  <dcterms:created xsi:type="dcterms:W3CDTF">2021-08-11T17:39:57Z</dcterms:created>
  <dcterms:modified xsi:type="dcterms:W3CDTF">2023-12-06T12:35:40Z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