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1"/>
  </p:notesMasterIdLst>
  <p:sldIdLst>
    <p:sldId id="258" r:id="rId5"/>
    <p:sldId id="275" r:id="rId6"/>
    <p:sldId id="287" r:id="rId7"/>
    <p:sldId id="276" r:id="rId8"/>
    <p:sldId id="274" r:id="rId9"/>
    <p:sldId id="273" r:id="rId10"/>
    <p:sldId id="277" r:id="rId11"/>
    <p:sldId id="278" r:id="rId12"/>
    <p:sldId id="266" r:id="rId13"/>
    <p:sldId id="280" r:id="rId14"/>
    <p:sldId id="281" r:id="rId15"/>
    <p:sldId id="283" r:id="rId16"/>
    <p:sldId id="282" r:id="rId17"/>
    <p:sldId id="284" r:id="rId18"/>
    <p:sldId id="269" r:id="rId19"/>
    <p:sldId id="285"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9900CC"/>
    <a:srgbClr val="0000CC"/>
    <a:srgbClr val="FF6600"/>
    <a:srgbClr val="006699"/>
    <a:srgbClr val="FF9900"/>
    <a:srgbClr val="9966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5EE3233-F868-46D9-B1F9-E6F342615EE4}" v="2" dt="2023-04-25T19:56:01.74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556" autoAdjust="0"/>
    <p:restoredTop sz="91304" autoAdjust="0"/>
  </p:normalViewPr>
  <p:slideViewPr>
    <p:cSldViewPr>
      <p:cViewPr varScale="1">
        <p:scale>
          <a:sx n="103" d="100"/>
          <a:sy n="103" d="100"/>
        </p:scale>
        <p:origin x="1452"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8CAEE40-91A0-4197-B4EA-F7D31B311352}" type="datetimeFigureOut">
              <a:rPr lang="en-GB" smtClean="0"/>
              <a:t>11/05/2023</a:t>
            </a:fld>
            <a:endParaRPr lang="en-GB"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55C950-8F63-4275-ABBD-A20A98490B13}" type="slidenum">
              <a:rPr lang="en-GB" smtClean="0"/>
              <a:t>‹#›</a:t>
            </a:fld>
            <a:endParaRPr lang="en-GB" dirty="0"/>
          </a:p>
        </p:txBody>
      </p:sp>
    </p:spTree>
    <p:extLst>
      <p:ext uri="{BB962C8B-B14F-4D97-AF65-F5344CB8AC3E}">
        <p14:creationId xmlns:p14="http://schemas.microsoft.com/office/powerpoint/2010/main" val="10796737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8C84654E-8DCB-4190-ADD5-D1D89BBA15AF}" type="datetimeFigureOut">
              <a:rPr lang="en-GB" smtClean="0"/>
              <a:t>11/05/2023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3BEFFD55-F83B-41D9-9049-8C19C7CF810E}" type="slidenum">
              <a:rPr lang="en-GB" smtClean="0"/>
              <a:t>‹#›</a:t>
            </a:fld>
            <a:endParaRPr lang="en-GB" dirty="0"/>
          </a:p>
        </p:txBody>
      </p:sp>
    </p:spTree>
    <p:extLst>
      <p:ext uri="{BB962C8B-B14F-4D97-AF65-F5344CB8AC3E}">
        <p14:creationId xmlns:p14="http://schemas.microsoft.com/office/powerpoint/2010/main" val="535138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8C84654E-8DCB-4190-ADD5-D1D89BBA15AF}" type="datetimeFigureOut">
              <a:rPr lang="en-GB" smtClean="0"/>
              <a:t>11/05/2023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3BEFFD55-F83B-41D9-9049-8C19C7CF810E}" type="slidenum">
              <a:rPr lang="en-GB" smtClean="0"/>
              <a:t>‹#›</a:t>
            </a:fld>
            <a:endParaRPr lang="en-GB" dirty="0"/>
          </a:p>
        </p:txBody>
      </p:sp>
    </p:spTree>
    <p:extLst>
      <p:ext uri="{BB962C8B-B14F-4D97-AF65-F5344CB8AC3E}">
        <p14:creationId xmlns:p14="http://schemas.microsoft.com/office/powerpoint/2010/main" val="13090885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C84654E-8DCB-4190-ADD5-D1D89BBA15AF}" type="datetimeFigureOut">
              <a:rPr lang="en-GB" smtClean="0"/>
              <a:t>11/05/2023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3BEFFD55-F83B-41D9-9049-8C19C7CF810E}" type="slidenum">
              <a:rPr lang="en-GB" smtClean="0"/>
              <a:t>‹#›</a:t>
            </a:fld>
            <a:endParaRPr lang="en-GB" dirty="0"/>
          </a:p>
        </p:txBody>
      </p:sp>
    </p:spTree>
    <p:extLst>
      <p:ext uri="{BB962C8B-B14F-4D97-AF65-F5344CB8AC3E}">
        <p14:creationId xmlns:p14="http://schemas.microsoft.com/office/powerpoint/2010/main" val="26610182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8C84654E-8DCB-4190-ADD5-D1D89BBA15AF}" type="datetimeFigureOut">
              <a:rPr lang="en-GB" smtClean="0"/>
              <a:t>11/05/2023</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3BEFFD55-F83B-41D9-9049-8C19C7CF810E}" type="slidenum">
              <a:rPr lang="en-GB" smtClean="0"/>
              <a:t>‹#›</a:t>
            </a:fld>
            <a:endParaRPr lang="en-GB" dirty="0"/>
          </a:p>
        </p:txBody>
      </p:sp>
    </p:spTree>
    <p:extLst>
      <p:ext uri="{BB962C8B-B14F-4D97-AF65-F5344CB8AC3E}">
        <p14:creationId xmlns:p14="http://schemas.microsoft.com/office/powerpoint/2010/main" val="34941554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8C84654E-8DCB-4190-ADD5-D1D89BBA15AF}" type="datetimeFigureOut">
              <a:rPr lang="en-GB" smtClean="0"/>
              <a:t>11/05/2023</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3BEFFD55-F83B-41D9-9049-8C19C7CF810E}" type="slidenum">
              <a:rPr lang="en-GB" smtClean="0"/>
              <a:t>‹#›</a:t>
            </a:fld>
            <a:endParaRPr lang="en-GB" dirty="0"/>
          </a:p>
        </p:txBody>
      </p:sp>
    </p:spTree>
    <p:extLst>
      <p:ext uri="{BB962C8B-B14F-4D97-AF65-F5344CB8AC3E}">
        <p14:creationId xmlns:p14="http://schemas.microsoft.com/office/powerpoint/2010/main" val="27512781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8C84654E-8DCB-4190-ADD5-D1D89BBA15AF}" type="datetimeFigureOut">
              <a:rPr lang="en-GB" smtClean="0"/>
              <a:t>11/05/2023</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3BEFFD55-F83B-41D9-9049-8C19C7CF810E}" type="slidenum">
              <a:rPr lang="en-GB" smtClean="0"/>
              <a:t>‹#›</a:t>
            </a:fld>
            <a:endParaRPr lang="en-GB" dirty="0"/>
          </a:p>
        </p:txBody>
      </p:sp>
    </p:spTree>
    <p:extLst>
      <p:ext uri="{BB962C8B-B14F-4D97-AF65-F5344CB8AC3E}">
        <p14:creationId xmlns:p14="http://schemas.microsoft.com/office/powerpoint/2010/main" val="37007645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84654E-8DCB-4190-ADD5-D1D89BBA15AF}" type="datetimeFigureOut">
              <a:rPr lang="en-GB" smtClean="0"/>
              <a:t>11/05/2023</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3BEFFD55-F83B-41D9-9049-8C19C7CF810E}" type="slidenum">
              <a:rPr lang="en-GB" smtClean="0"/>
              <a:t>‹#›</a:t>
            </a:fld>
            <a:endParaRPr lang="en-GB" dirty="0"/>
          </a:p>
        </p:txBody>
      </p:sp>
    </p:spTree>
    <p:extLst>
      <p:ext uri="{BB962C8B-B14F-4D97-AF65-F5344CB8AC3E}">
        <p14:creationId xmlns:p14="http://schemas.microsoft.com/office/powerpoint/2010/main" val="324678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C84654E-8DCB-4190-ADD5-D1D89BBA15AF}" type="datetimeFigureOut">
              <a:rPr lang="en-GB" smtClean="0"/>
              <a:t>11/05/2023</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3BEFFD55-F83B-41D9-9049-8C19C7CF810E}" type="slidenum">
              <a:rPr lang="en-GB" smtClean="0"/>
              <a:t>‹#›</a:t>
            </a:fld>
            <a:endParaRPr lang="en-GB" dirty="0"/>
          </a:p>
        </p:txBody>
      </p:sp>
    </p:spTree>
    <p:extLst>
      <p:ext uri="{BB962C8B-B14F-4D97-AF65-F5344CB8AC3E}">
        <p14:creationId xmlns:p14="http://schemas.microsoft.com/office/powerpoint/2010/main" val="35512445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C84654E-8DCB-4190-ADD5-D1D89BBA15AF}" type="datetimeFigureOut">
              <a:rPr lang="en-GB" smtClean="0"/>
              <a:t>11/05/2023</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3BEFFD55-F83B-41D9-9049-8C19C7CF810E}" type="slidenum">
              <a:rPr lang="en-GB" smtClean="0"/>
              <a:t>‹#›</a:t>
            </a:fld>
            <a:endParaRPr lang="en-GB" dirty="0"/>
          </a:p>
        </p:txBody>
      </p:sp>
    </p:spTree>
    <p:extLst>
      <p:ext uri="{BB962C8B-B14F-4D97-AF65-F5344CB8AC3E}">
        <p14:creationId xmlns:p14="http://schemas.microsoft.com/office/powerpoint/2010/main" val="23904718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8C84654E-8DCB-4190-ADD5-D1D89BBA15AF}" type="datetimeFigureOut">
              <a:rPr lang="en-GB" smtClean="0"/>
              <a:t>11/05/2023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3BEFFD55-F83B-41D9-9049-8C19C7CF810E}" type="slidenum">
              <a:rPr lang="en-GB" smtClean="0"/>
              <a:t>‹#›</a:t>
            </a:fld>
            <a:endParaRPr lang="en-GB" dirty="0"/>
          </a:p>
        </p:txBody>
      </p:sp>
    </p:spTree>
    <p:extLst>
      <p:ext uri="{BB962C8B-B14F-4D97-AF65-F5344CB8AC3E}">
        <p14:creationId xmlns:p14="http://schemas.microsoft.com/office/powerpoint/2010/main" val="18140514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8C84654E-8DCB-4190-ADD5-D1D89BBA15AF}" type="datetimeFigureOut">
              <a:rPr lang="en-GB" smtClean="0"/>
              <a:t>11/05/2023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3BEFFD55-F83B-41D9-9049-8C19C7CF810E}" type="slidenum">
              <a:rPr lang="en-GB" smtClean="0"/>
              <a:t>‹#›</a:t>
            </a:fld>
            <a:endParaRPr lang="en-GB" dirty="0"/>
          </a:p>
        </p:txBody>
      </p:sp>
    </p:spTree>
    <p:extLst>
      <p:ext uri="{BB962C8B-B14F-4D97-AF65-F5344CB8AC3E}">
        <p14:creationId xmlns:p14="http://schemas.microsoft.com/office/powerpoint/2010/main" val="7290091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84654E-8DCB-4190-ADD5-D1D89BBA15AF}" type="datetimeFigureOut">
              <a:rPr lang="en-GB" smtClean="0"/>
              <a:t>11/05/2023</a:t>
            </a:fld>
            <a:endParaRPr lang="en-GB"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EFFD55-F83B-41D9-9049-8C19C7CF810E}" type="slidenum">
              <a:rPr lang="en-GB" smtClean="0"/>
              <a:t>‹#›</a:t>
            </a:fld>
            <a:endParaRPr lang="en-GB" dirty="0"/>
          </a:p>
        </p:txBody>
      </p:sp>
    </p:spTree>
    <p:extLst>
      <p:ext uri="{BB962C8B-B14F-4D97-AF65-F5344CB8AC3E}">
        <p14:creationId xmlns:p14="http://schemas.microsoft.com/office/powerpoint/2010/main" val="4831066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 Id="rId6" Type="http://schemas.openxmlformats.org/officeDocument/2006/relationships/image" Target="../media/image15.jpeg"/><Relationship Id="rId5" Type="http://schemas.openxmlformats.org/officeDocument/2006/relationships/image" Target="../media/image14.gif"/><Relationship Id="rId4" Type="http://schemas.openxmlformats.org/officeDocument/2006/relationships/image" Target="../media/image13.jpeg"/></Relationships>
</file>

<file path=ppt/slides/_rels/slide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image" Target="../media/image20.jpeg"/></Relationships>
</file>

<file path=ppt/slides/_rels/slide6.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4.jpeg"/><Relationship Id="rId7" Type="http://schemas.openxmlformats.org/officeDocument/2006/relationships/image" Target="../media/image28.jpeg"/><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g"/></Relationships>
</file>

<file path=ppt/slides/_rels/slide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300192" y="204118"/>
            <a:ext cx="2664296" cy="523220"/>
          </a:xfrm>
          <a:prstGeom prst="rect">
            <a:avLst/>
          </a:prstGeom>
          <a:solidFill>
            <a:srgbClr val="92D050"/>
          </a:solidFill>
        </p:spPr>
        <p:style>
          <a:lnRef idx="2">
            <a:schemeClr val="dk1"/>
          </a:lnRef>
          <a:fillRef idx="1">
            <a:schemeClr val="lt1"/>
          </a:fillRef>
          <a:effectRef idx="0">
            <a:schemeClr val="dk1"/>
          </a:effectRef>
          <a:fontRef idx="minor">
            <a:schemeClr val="dk1"/>
          </a:fontRef>
        </p:style>
        <p:txBody>
          <a:bodyPr wrap="square" rtlCol="0">
            <a:spAutoFit/>
          </a:bodyPr>
          <a:lstStyle/>
          <a:p>
            <a:r>
              <a:rPr lang="en-GB" sz="2800" b="1" dirty="0">
                <a:solidFill>
                  <a:srgbClr val="FF0000"/>
                </a:solidFill>
                <a:latin typeface="Comic Sans MS" panose="030F0702030302020204" pitchFamily="66" charset="0"/>
              </a:rPr>
              <a:t> Which Way?</a:t>
            </a:r>
          </a:p>
        </p:txBody>
      </p:sp>
      <p:pic>
        <p:nvPicPr>
          <p:cNvPr id="2" name="Picture 1"/>
          <p:cNvPicPr>
            <a:picLocks noChangeAspect="1"/>
          </p:cNvPicPr>
          <p:nvPr/>
        </p:nvPicPr>
        <p:blipFill>
          <a:blip r:embed="rId2"/>
          <a:stretch>
            <a:fillRect/>
          </a:stretch>
        </p:blipFill>
        <p:spPr>
          <a:xfrm>
            <a:off x="611560" y="204119"/>
            <a:ext cx="5400600" cy="2868036"/>
          </a:xfrm>
          <a:prstGeom prst="rect">
            <a:avLst/>
          </a:prstGeom>
        </p:spPr>
      </p:pic>
      <p:pic>
        <p:nvPicPr>
          <p:cNvPr id="5" name="Picture 4"/>
          <p:cNvPicPr>
            <a:picLocks noChangeAspect="1"/>
          </p:cNvPicPr>
          <p:nvPr/>
        </p:nvPicPr>
        <p:blipFill>
          <a:blip r:embed="rId3"/>
          <a:stretch>
            <a:fillRect/>
          </a:stretch>
        </p:blipFill>
        <p:spPr>
          <a:xfrm>
            <a:off x="2835704" y="3212977"/>
            <a:ext cx="2463419" cy="3498258"/>
          </a:xfrm>
          <a:prstGeom prst="rect">
            <a:avLst/>
          </a:prstGeom>
        </p:spPr>
      </p:pic>
      <p:pic>
        <p:nvPicPr>
          <p:cNvPr id="7" name="Picture 6"/>
          <p:cNvPicPr>
            <a:picLocks noChangeAspect="1"/>
          </p:cNvPicPr>
          <p:nvPr/>
        </p:nvPicPr>
        <p:blipFill>
          <a:blip r:embed="rId4"/>
          <a:stretch>
            <a:fillRect/>
          </a:stretch>
        </p:blipFill>
        <p:spPr>
          <a:xfrm>
            <a:off x="232410" y="3915973"/>
            <a:ext cx="2304256" cy="2092265"/>
          </a:xfrm>
          <a:prstGeom prst="rect">
            <a:avLst/>
          </a:prstGeom>
        </p:spPr>
      </p:pic>
      <p:pic>
        <p:nvPicPr>
          <p:cNvPr id="8" name="Picture 7"/>
          <p:cNvPicPr>
            <a:picLocks noChangeAspect="1"/>
          </p:cNvPicPr>
          <p:nvPr/>
        </p:nvPicPr>
        <p:blipFill>
          <a:blip r:embed="rId5"/>
          <a:stretch>
            <a:fillRect/>
          </a:stretch>
        </p:blipFill>
        <p:spPr>
          <a:xfrm>
            <a:off x="5652120" y="4293096"/>
            <a:ext cx="3183967" cy="2264041"/>
          </a:xfrm>
          <a:prstGeom prst="rect">
            <a:avLst/>
          </a:prstGeom>
        </p:spPr>
      </p:pic>
      <p:pic>
        <p:nvPicPr>
          <p:cNvPr id="1026" name="Picture 2" descr="Fingerpost &amp; Finger Signs - finger post - cast aluminium - cast iron -  refurbishment - Leander Architectural - Bespoke cast plaques, Signage,  Canopies and structures.">
            <a:extLst>
              <a:ext uri="{FF2B5EF4-FFF2-40B4-BE49-F238E27FC236}">
                <a16:creationId xmlns:a16="http://schemas.microsoft.com/office/drawing/2014/main" id="{0F3112C2-242B-9E33-17B2-CC623AAA787A}"/>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153988" y="979890"/>
            <a:ext cx="2789687" cy="29360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0549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6588224" y="204119"/>
            <a:ext cx="2376264" cy="523220"/>
          </a:xfrm>
          <a:prstGeom prst="rect">
            <a:avLst/>
          </a:prstGeom>
          <a:solidFill>
            <a:srgbClr val="92D050"/>
          </a:solidFill>
        </p:spPr>
        <p:style>
          <a:lnRef idx="2">
            <a:schemeClr val="dk1"/>
          </a:lnRef>
          <a:fillRef idx="1">
            <a:schemeClr val="lt1"/>
          </a:fillRef>
          <a:effectRef idx="0">
            <a:schemeClr val="dk1"/>
          </a:effectRef>
          <a:fontRef idx="minor">
            <a:schemeClr val="dk1"/>
          </a:fontRef>
        </p:style>
        <p:txBody>
          <a:bodyPr wrap="square" rtlCol="0">
            <a:spAutoFit/>
          </a:bodyPr>
          <a:lstStyle/>
          <a:p>
            <a:r>
              <a:rPr lang="en-GB" sz="2800" b="1">
                <a:solidFill>
                  <a:srgbClr val="FF0000"/>
                </a:solidFill>
                <a:latin typeface="Comic Sans MS" panose="030F0702030302020204" pitchFamily="66" charset="0"/>
              </a:rPr>
              <a:t>Which Way?</a:t>
            </a:r>
            <a:endParaRPr lang="en-GB" sz="2800" b="1" dirty="0">
              <a:solidFill>
                <a:srgbClr val="FF0000"/>
              </a:solidFill>
              <a:latin typeface="Comic Sans MS" panose="030F0702030302020204" pitchFamily="66" charset="0"/>
            </a:endParaRPr>
          </a:p>
        </p:txBody>
      </p:sp>
      <p:sp>
        <p:nvSpPr>
          <p:cNvPr id="6" name="TextBox 5"/>
          <p:cNvSpPr txBox="1"/>
          <p:nvPr/>
        </p:nvSpPr>
        <p:spPr>
          <a:xfrm>
            <a:off x="3572117" y="118110"/>
            <a:ext cx="1999766" cy="769441"/>
          </a:xfrm>
          <a:prstGeom prst="rect">
            <a:avLst/>
          </a:prstGeom>
          <a:noFill/>
        </p:spPr>
        <p:txBody>
          <a:bodyPr wrap="square" rtlCol="0">
            <a:spAutoFit/>
          </a:bodyPr>
          <a:lstStyle/>
          <a:p>
            <a:r>
              <a:rPr lang="en-GB" sz="4400" b="1" dirty="0">
                <a:solidFill>
                  <a:srgbClr val="FF0066"/>
                </a:solidFill>
                <a:latin typeface="Comic Sans MS" panose="030F0702030302020204" pitchFamily="66" charset="0"/>
              </a:rPr>
              <a:t>Family</a:t>
            </a:r>
          </a:p>
        </p:txBody>
      </p:sp>
      <p:pic>
        <p:nvPicPr>
          <p:cNvPr id="2050" name="Picture 2" descr="Happy Family Stock Illustrations – 377,209 Happy Family Stock  Illustrations, Vectors &amp; Clipart - Dreamstim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00892" y="4323181"/>
            <a:ext cx="3310560" cy="2416709"/>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254 Extended Family Stock Illustrations, Cliparts and Royalty Free Extended  Family Vecto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31740" y="991238"/>
            <a:ext cx="3960440" cy="2983531"/>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Family Single Parent with Childrens Cartoon Stock Vector - Illustration of  adultt, afroamerican: 15392775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72200" y="991238"/>
            <a:ext cx="2422307" cy="3027884"/>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Anonymous Family Stock Illustrations – 1,350 Anonymous Family Stock  Illustrations, Vectors &amp; Clipart - Dreamstime - Pag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39552" y="479971"/>
            <a:ext cx="1876292" cy="2814438"/>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Premium Vector | Mixed race family with three children cartoon ilustration  vector">
            <a:extLst>
              <a:ext uri="{FF2B5EF4-FFF2-40B4-BE49-F238E27FC236}">
                <a16:creationId xmlns:a16="http://schemas.microsoft.com/office/drawing/2014/main" id="{97364D4C-A938-EA77-1E0D-D5107AE6BBDF}"/>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10299" b="7843"/>
          <a:stretch/>
        </p:blipFill>
        <p:spPr bwMode="auto">
          <a:xfrm>
            <a:off x="5364088" y="4210851"/>
            <a:ext cx="2952328" cy="24167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27967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8" descr="Children Dancing Stock Illustration - Download Image Now - Dancing, Child,  Cartoon - iStock">
            <a:extLst>
              <a:ext uri="{FF2B5EF4-FFF2-40B4-BE49-F238E27FC236}">
                <a16:creationId xmlns:a16="http://schemas.microsoft.com/office/drawing/2014/main" id="{58BA3148-0320-D5A5-16A1-3810905C536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238227" y="525960"/>
            <a:ext cx="3685701" cy="2073206"/>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10" descr="Competitions in Running. Athletics. in Minimalist Style Stock Vector -  Illustration of activity, competition: 174790369">
            <a:extLst>
              <a:ext uri="{FF2B5EF4-FFF2-40B4-BE49-F238E27FC236}">
                <a16:creationId xmlns:a16="http://schemas.microsoft.com/office/drawing/2014/main" id="{25089FBC-E157-E2C2-D410-F591F946819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4932040" y="260095"/>
            <a:ext cx="3781208" cy="2835906"/>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6" descr="Football Cartoon Images - Free Download on Freepik">
            <a:extLst>
              <a:ext uri="{FF2B5EF4-FFF2-40B4-BE49-F238E27FC236}">
                <a16:creationId xmlns:a16="http://schemas.microsoft.com/office/drawing/2014/main" id="{F5E42A5C-1022-48A6-93B7-68593729A73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6024083" y="3419761"/>
            <a:ext cx="2848488" cy="204751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2" descr="Science Club">
            <a:extLst>
              <a:ext uri="{FF2B5EF4-FFF2-40B4-BE49-F238E27FC236}">
                <a16:creationId xmlns:a16="http://schemas.microsoft.com/office/drawing/2014/main" id="{9904BE5F-0901-2606-8A77-3594770326F9}"/>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2255048" y="4550393"/>
            <a:ext cx="3617514" cy="204751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Choir Cartoon Images - Free Download on Freepik">
            <a:extLst>
              <a:ext uri="{FF2B5EF4-FFF2-40B4-BE49-F238E27FC236}">
                <a16:creationId xmlns:a16="http://schemas.microsoft.com/office/drawing/2014/main" id="{3D5EA1A6-2F0C-E3BA-DA0D-4E5AD338BB55}"/>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300724" y="2894127"/>
            <a:ext cx="2882480" cy="1924055"/>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FF6166FB-B97E-E40E-01F7-9166DD0FDF78}"/>
              </a:ext>
            </a:extLst>
          </p:cNvPr>
          <p:cNvSpPr txBox="1"/>
          <p:nvPr/>
        </p:nvSpPr>
        <p:spPr>
          <a:xfrm>
            <a:off x="3381659" y="3574757"/>
            <a:ext cx="2380682" cy="769441"/>
          </a:xfrm>
          <a:prstGeom prst="rect">
            <a:avLst/>
          </a:prstGeom>
          <a:noFill/>
        </p:spPr>
        <p:txBody>
          <a:bodyPr wrap="square">
            <a:spAutoFit/>
          </a:bodyPr>
          <a:lstStyle/>
          <a:p>
            <a:r>
              <a:rPr lang="en-GB" sz="4400" b="1" dirty="0">
                <a:solidFill>
                  <a:srgbClr val="FF0066"/>
                </a:solidFill>
                <a:latin typeface="Comic Sans MS" panose="030F0702030302020204" pitchFamily="66" charset="0"/>
              </a:rPr>
              <a:t>Hobbies</a:t>
            </a:r>
          </a:p>
        </p:txBody>
      </p:sp>
    </p:spTree>
    <p:extLst>
      <p:ext uri="{BB962C8B-B14F-4D97-AF65-F5344CB8AC3E}">
        <p14:creationId xmlns:p14="http://schemas.microsoft.com/office/powerpoint/2010/main" val="37453317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6588224" y="204119"/>
            <a:ext cx="2376264" cy="523220"/>
          </a:xfrm>
          <a:prstGeom prst="rect">
            <a:avLst/>
          </a:prstGeom>
          <a:solidFill>
            <a:srgbClr val="92D050"/>
          </a:solidFill>
        </p:spPr>
        <p:style>
          <a:lnRef idx="2">
            <a:schemeClr val="dk1"/>
          </a:lnRef>
          <a:fillRef idx="1">
            <a:schemeClr val="lt1"/>
          </a:fillRef>
          <a:effectRef idx="0">
            <a:schemeClr val="dk1"/>
          </a:effectRef>
          <a:fontRef idx="minor">
            <a:schemeClr val="dk1"/>
          </a:fontRef>
        </p:style>
        <p:txBody>
          <a:bodyPr wrap="square" rtlCol="0">
            <a:spAutoFit/>
          </a:bodyPr>
          <a:lstStyle/>
          <a:p>
            <a:r>
              <a:rPr lang="en-GB" sz="2800" b="1" dirty="0">
                <a:solidFill>
                  <a:srgbClr val="FF0000"/>
                </a:solidFill>
                <a:latin typeface="Comic Sans MS" panose="030F0702030302020204" pitchFamily="66" charset="0"/>
              </a:rPr>
              <a:t>Which Way?</a:t>
            </a:r>
          </a:p>
        </p:txBody>
      </p:sp>
      <p:sp>
        <p:nvSpPr>
          <p:cNvPr id="6" name="TextBox 5"/>
          <p:cNvSpPr txBox="1"/>
          <p:nvPr/>
        </p:nvSpPr>
        <p:spPr>
          <a:xfrm>
            <a:off x="2447764" y="620688"/>
            <a:ext cx="4248472" cy="769441"/>
          </a:xfrm>
          <a:prstGeom prst="rect">
            <a:avLst/>
          </a:prstGeom>
          <a:noFill/>
        </p:spPr>
        <p:txBody>
          <a:bodyPr wrap="square" rtlCol="0">
            <a:spAutoFit/>
          </a:bodyPr>
          <a:lstStyle/>
          <a:p>
            <a:r>
              <a:rPr lang="en-GB" sz="4400" b="1" dirty="0">
                <a:solidFill>
                  <a:srgbClr val="FF0066"/>
                </a:solidFill>
                <a:latin typeface="Comic Sans MS" panose="030F0702030302020204" pitchFamily="66" charset="0"/>
              </a:rPr>
              <a:t>Career choices</a:t>
            </a:r>
          </a:p>
        </p:txBody>
      </p:sp>
      <p:pic>
        <p:nvPicPr>
          <p:cNvPr id="4098" name="Picture 2" descr="decision making - Clip Art Librar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48064" y="1914004"/>
            <a:ext cx="3816424" cy="4792710"/>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13,916 Careers Clipart Images, Stock Photos &amp; Vectors | Shutterstock"/>
          <p:cNvPicPr>
            <a:picLocks noChangeAspect="1" noChangeArrowheads="1"/>
          </p:cNvPicPr>
          <p:nvPr/>
        </p:nvPicPr>
        <p:blipFill rotWithShape="1">
          <a:blip r:embed="rId3">
            <a:extLst>
              <a:ext uri="{28A0092B-C50C-407E-A947-70E740481C1C}">
                <a14:useLocalDpi xmlns:a14="http://schemas.microsoft.com/office/drawing/2010/main" val="0"/>
              </a:ext>
            </a:extLst>
          </a:blip>
          <a:srcRect b="5598"/>
          <a:stretch/>
        </p:blipFill>
        <p:spPr bwMode="auto">
          <a:xfrm>
            <a:off x="179512" y="1914003"/>
            <a:ext cx="4609364" cy="46860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643964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6300192" y="219507"/>
            <a:ext cx="2736304" cy="584775"/>
          </a:xfrm>
          <a:prstGeom prst="rect">
            <a:avLst/>
          </a:prstGeom>
          <a:solidFill>
            <a:srgbClr val="92D050"/>
          </a:solidFill>
        </p:spPr>
        <p:style>
          <a:lnRef idx="2">
            <a:schemeClr val="dk1"/>
          </a:lnRef>
          <a:fillRef idx="1">
            <a:schemeClr val="lt1"/>
          </a:fillRef>
          <a:effectRef idx="0">
            <a:schemeClr val="dk1"/>
          </a:effectRef>
          <a:fontRef idx="minor">
            <a:schemeClr val="dk1"/>
          </a:fontRef>
        </p:style>
        <p:txBody>
          <a:bodyPr wrap="square" rtlCol="0">
            <a:spAutoFit/>
          </a:bodyPr>
          <a:lstStyle/>
          <a:p>
            <a:r>
              <a:rPr lang="en-GB" sz="3200" b="1" dirty="0">
                <a:solidFill>
                  <a:srgbClr val="FF0000"/>
                </a:solidFill>
                <a:latin typeface="Comic Sans MS" panose="030F0702030302020204" pitchFamily="66" charset="0"/>
              </a:rPr>
              <a:t>Which Way?</a:t>
            </a:r>
          </a:p>
        </p:txBody>
      </p:sp>
      <p:sp>
        <p:nvSpPr>
          <p:cNvPr id="6" name="TextBox 5"/>
          <p:cNvSpPr txBox="1"/>
          <p:nvPr/>
        </p:nvSpPr>
        <p:spPr>
          <a:xfrm>
            <a:off x="2987824" y="397113"/>
            <a:ext cx="3168352" cy="769441"/>
          </a:xfrm>
          <a:prstGeom prst="rect">
            <a:avLst/>
          </a:prstGeom>
          <a:noFill/>
        </p:spPr>
        <p:txBody>
          <a:bodyPr wrap="square" rtlCol="0">
            <a:spAutoFit/>
          </a:bodyPr>
          <a:lstStyle/>
          <a:p>
            <a:r>
              <a:rPr lang="en-GB" sz="4400" b="1" dirty="0">
                <a:solidFill>
                  <a:srgbClr val="FF0066"/>
                </a:solidFill>
                <a:latin typeface="Comic Sans MS" panose="030F0702030302020204" pitchFamily="66" charset="0"/>
              </a:rPr>
              <a:t>Work hard</a:t>
            </a:r>
          </a:p>
        </p:txBody>
      </p:sp>
      <p:pic>
        <p:nvPicPr>
          <p:cNvPr id="10" name="Picture 2" descr="Places Where JK Rowling Wrote Harry Potter in Edinburgh Scotlan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556792"/>
            <a:ext cx="4914166" cy="3274063"/>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258683" y="5152477"/>
            <a:ext cx="3017173" cy="1077218"/>
          </a:xfrm>
          <a:prstGeom prst="rect">
            <a:avLst/>
          </a:prstGeom>
        </p:spPr>
        <p:txBody>
          <a:bodyPr wrap="none">
            <a:spAutoFit/>
          </a:bodyPr>
          <a:lstStyle/>
          <a:p>
            <a:pPr algn="ctr"/>
            <a:r>
              <a:rPr lang="en-GB" sz="3200" b="1" dirty="0">
                <a:solidFill>
                  <a:srgbClr val="0070C0"/>
                </a:solidFill>
                <a:latin typeface="Comic Sans MS" panose="030F0702030302020204" pitchFamily="66" charset="0"/>
              </a:rPr>
              <a:t>J. K. Rowling </a:t>
            </a:r>
            <a:br>
              <a:rPr lang="en-GB" sz="3200" b="1" dirty="0">
                <a:solidFill>
                  <a:srgbClr val="0070C0"/>
                </a:solidFill>
                <a:latin typeface="Comic Sans MS" panose="030F0702030302020204" pitchFamily="66" charset="0"/>
              </a:rPr>
            </a:br>
            <a:r>
              <a:rPr lang="en-GB" sz="3200" b="1" dirty="0">
                <a:solidFill>
                  <a:srgbClr val="0070C0"/>
                </a:solidFill>
                <a:latin typeface="Comic Sans MS" panose="030F0702030302020204" pitchFamily="66" charset="0"/>
              </a:rPr>
              <a:t>OBE</a:t>
            </a:r>
          </a:p>
        </p:txBody>
      </p:sp>
      <p:pic>
        <p:nvPicPr>
          <p:cNvPr id="12" name="Picture 8" descr="J.K. Rowling - J.K. Rowling"/>
          <p:cNvPicPr>
            <a:picLocks noChangeAspect="1" noChangeArrowheads="1"/>
          </p:cNvPicPr>
          <p:nvPr/>
        </p:nvPicPr>
        <p:blipFill rotWithShape="1">
          <a:blip r:embed="rId3">
            <a:extLst>
              <a:ext uri="{28A0092B-C50C-407E-A947-70E740481C1C}">
                <a14:useLocalDpi xmlns:a14="http://schemas.microsoft.com/office/drawing/2010/main" val="0"/>
              </a:ext>
            </a:extLst>
          </a:blip>
          <a:srcRect l="16117" r="25992"/>
          <a:stretch/>
        </p:blipFill>
        <p:spPr bwMode="auto">
          <a:xfrm>
            <a:off x="3494716" y="4941168"/>
            <a:ext cx="1800201" cy="1762152"/>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How Harry Potter became a rallying cry - BBC Cultur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69715" y="1387508"/>
            <a:ext cx="3168352" cy="178219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ow to tell if your old copy of Harry Potter is worth up to £40,000 | The  Independent"/>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36548" y="3667472"/>
            <a:ext cx="3434686" cy="2547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285782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6588224" y="204119"/>
            <a:ext cx="2376264" cy="523220"/>
          </a:xfrm>
          <a:prstGeom prst="rect">
            <a:avLst/>
          </a:prstGeom>
          <a:solidFill>
            <a:srgbClr val="92D050"/>
          </a:solidFill>
        </p:spPr>
        <p:style>
          <a:lnRef idx="2">
            <a:schemeClr val="dk1"/>
          </a:lnRef>
          <a:fillRef idx="1">
            <a:schemeClr val="lt1"/>
          </a:fillRef>
          <a:effectRef idx="0">
            <a:schemeClr val="dk1"/>
          </a:effectRef>
          <a:fontRef idx="minor">
            <a:schemeClr val="dk1"/>
          </a:fontRef>
        </p:style>
        <p:txBody>
          <a:bodyPr wrap="square" rtlCol="0">
            <a:spAutoFit/>
          </a:bodyPr>
          <a:lstStyle/>
          <a:p>
            <a:r>
              <a:rPr lang="en-GB" sz="2800" b="1" dirty="0">
                <a:solidFill>
                  <a:srgbClr val="FF0000"/>
                </a:solidFill>
                <a:latin typeface="Comic Sans MS" panose="030F0702030302020204" pitchFamily="66" charset="0"/>
              </a:rPr>
              <a:t>Which Way?</a:t>
            </a:r>
          </a:p>
        </p:txBody>
      </p:sp>
      <p:sp>
        <p:nvSpPr>
          <p:cNvPr id="6" name="TextBox 5"/>
          <p:cNvSpPr txBox="1"/>
          <p:nvPr/>
        </p:nvSpPr>
        <p:spPr>
          <a:xfrm>
            <a:off x="2957779" y="219507"/>
            <a:ext cx="3228442" cy="769441"/>
          </a:xfrm>
          <a:prstGeom prst="rect">
            <a:avLst/>
          </a:prstGeom>
          <a:noFill/>
        </p:spPr>
        <p:txBody>
          <a:bodyPr wrap="square" rtlCol="0">
            <a:spAutoFit/>
          </a:bodyPr>
          <a:lstStyle/>
          <a:p>
            <a:r>
              <a:rPr lang="en-GB" sz="4400" b="1" dirty="0">
                <a:solidFill>
                  <a:srgbClr val="FF0066"/>
                </a:solidFill>
                <a:latin typeface="Comic Sans MS" panose="030F0702030302020204" pitchFamily="66" charset="0"/>
              </a:rPr>
              <a:t>Friendships</a:t>
            </a:r>
          </a:p>
        </p:txBody>
      </p:sp>
      <p:pic>
        <p:nvPicPr>
          <p:cNvPr id="7" name="Picture 6">
            <a:extLst>
              <a:ext uri="{FF2B5EF4-FFF2-40B4-BE49-F238E27FC236}">
                <a16:creationId xmlns:a16="http://schemas.microsoft.com/office/drawing/2014/main" id="{4203191A-C926-8892-6A0B-F2076DACC3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6477" y="1419224"/>
            <a:ext cx="8051046" cy="4530055"/>
          </a:xfrm>
          <a:prstGeom prst="rect">
            <a:avLst/>
          </a:prstGeom>
        </p:spPr>
      </p:pic>
    </p:spTree>
    <p:extLst>
      <p:ext uri="{BB962C8B-B14F-4D97-AF65-F5344CB8AC3E}">
        <p14:creationId xmlns:p14="http://schemas.microsoft.com/office/powerpoint/2010/main" val="25602245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l="1176" t="16384" r="5900" b="16384"/>
          <a:stretch/>
        </p:blipFill>
        <p:spPr>
          <a:xfrm>
            <a:off x="588988" y="220260"/>
            <a:ext cx="5688632" cy="2314020"/>
          </a:xfrm>
          <a:prstGeom prst="rect">
            <a:avLst/>
          </a:prstGeom>
        </p:spPr>
      </p:pic>
      <p:pic>
        <p:nvPicPr>
          <p:cNvPr id="2050" name="Picture 2" descr="Image result for the lord of the ring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2280" y="4365104"/>
            <a:ext cx="1563712" cy="2343221"/>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6588224" y="204119"/>
            <a:ext cx="2376264" cy="523220"/>
          </a:xfrm>
          <a:prstGeom prst="rect">
            <a:avLst/>
          </a:prstGeom>
          <a:solidFill>
            <a:srgbClr val="92D050"/>
          </a:solidFill>
        </p:spPr>
        <p:style>
          <a:lnRef idx="2">
            <a:schemeClr val="dk1"/>
          </a:lnRef>
          <a:fillRef idx="1">
            <a:schemeClr val="lt1"/>
          </a:fillRef>
          <a:effectRef idx="0">
            <a:schemeClr val="dk1"/>
          </a:effectRef>
          <a:fontRef idx="minor">
            <a:schemeClr val="dk1"/>
          </a:fontRef>
        </p:style>
        <p:txBody>
          <a:bodyPr wrap="square" rtlCol="0">
            <a:spAutoFit/>
          </a:bodyPr>
          <a:lstStyle/>
          <a:p>
            <a:r>
              <a:rPr lang="en-GB" sz="2800" b="1" dirty="0">
                <a:solidFill>
                  <a:srgbClr val="FF0000"/>
                </a:solidFill>
                <a:latin typeface="Comic Sans MS" panose="030F0702030302020204" pitchFamily="66" charset="0"/>
              </a:rPr>
              <a:t>Which Way?</a:t>
            </a:r>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rcRect l="22991" r="22991"/>
          <a:stretch/>
        </p:blipFill>
        <p:spPr>
          <a:xfrm flipH="1">
            <a:off x="7201346" y="926041"/>
            <a:ext cx="1353666" cy="3259832"/>
          </a:xfrm>
          <a:prstGeom prst="rect">
            <a:avLst/>
          </a:prstGeom>
        </p:spPr>
      </p:pic>
      <p:pic>
        <p:nvPicPr>
          <p:cNvPr id="5124" name="Picture 4" descr="El Señor de los Anillos | Frodo baggins, Lord of the rings, Frod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39752" y="4630432"/>
            <a:ext cx="1701014" cy="220501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Hobbiton, New Zealand : r/pic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36269" y="2599860"/>
            <a:ext cx="2769574" cy="313308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Bilbo Baggins Lets Go of The Ring. With a Little Help From a Friend. |  Wisdom from The Lord of the Rings"/>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3562" y="2645883"/>
            <a:ext cx="3560844" cy="1891521"/>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127125" y="4537404"/>
            <a:ext cx="1011815" cy="523220"/>
          </a:xfrm>
          <a:prstGeom prst="rect">
            <a:avLst/>
          </a:prstGeom>
        </p:spPr>
        <p:txBody>
          <a:bodyPr wrap="none">
            <a:spAutoFit/>
          </a:bodyPr>
          <a:lstStyle/>
          <a:p>
            <a:r>
              <a:rPr lang="en-GB" sz="2800" b="1" dirty="0">
                <a:solidFill>
                  <a:srgbClr val="0070C0"/>
                </a:solidFill>
                <a:latin typeface="Comic Sans MS" panose="030F0702030302020204" pitchFamily="66" charset="0"/>
              </a:rPr>
              <a:t>Bilbo</a:t>
            </a:r>
          </a:p>
        </p:txBody>
      </p:sp>
      <p:sp>
        <p:nvSpPr>
          <p:cNvPr id="12" name="Rectangle 11"/>
          <p:cNvSpPr/>
          <p:nvPr/>
        </p:nvSpPr>
        <p:spPr>
          <a:xfrm>
            <a:off x="4093699" y="6161890"/>
            <a:ext cx="1165704" cy="523220"/>
          </a:xfrm>
          <a:prstGeom prst="rect">
            <a:avLst/>
          </a:prstGeom>
        </p:spPr>
        <p:txBody>
          <a:bodyPr wrap="none">
            <a:spAutoFit/>
          </a:bodyPr>
          <a:lstStyle/>
          <a:p>
            <a:r>
              <a:rPr lang="en-GB" sz="2800" b="1" dirty="0">
                <a:solidFill>
                  <a:srgbClr val="0070C0"/>
                </a:solidFill>
                <a:latin typeface="Comic Sans MS" panose="030F0702030302020204" pitchFamily="66" charset="0"/>
              </a:rPr>
              <a:t>Frodo</a:t>
            </a:r>
          </a:p>
        </p:txBody>
      </p:sp>
    </p:spTree>
    <p:extLst>
      <p:ext uri="{BB962C8B-B14F-4D97-AF65-F5344CB8AC3E}">
        <p14:creationId xmlns:p14="http://schemas.microsoft.com/office/powerpoint/2010/main" val="656111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6588224" y="204119"/>
            <a:ext cx="2376264" cy="523220"/>
          </a:xfrm>
          <a:prstGeom prst="rect">
            <a:avLst/>
          </a:prstGeom>
          <a:solidFill>
            <a:srgbClr val="92D050"/>
          </a:solidFill>
        </p:spPr>
        <p:style>
          <a:lnRef idx="2">
            <a:schemeClr val="dk1"/>
          </a:lnRef>
          <a:fillRef idx="1">
            <a:schemeClr val="lt1"/>
          </a:fillRef>
          <a:effectRef idx="0">
            <a:schemeClr val="dk1"/>
          </a:effectRef>
          <a:fontRef idx="minor">
            <a:schemeClr val="dk1"/>
          </a:fontRef>
        </p:style>
        <p:txBody>
          <a:bodyPr wrap="square" rtlCol="0">
            <a:spAutoFit/>
          </a:bodyPr>
          <a:lstStyle/>
          <a:p>
            <a:r>
              <a:rPr lang="en-GB" sz="2800" b="1" dirty="0">
                <a:solidFill>
                  <a:srgbClr val="FF0000"/>
                </a:solidFill>
                <a:latin typeface="Comic Sans MS" panose="030F0702030302020204" pitchFamily="66" charset="0"/>
              </a:rPr>
              <a:t>Which Way?</a:t>
            </a:r>
          </a:p>
        </p:txBody>
      </p:sp>
      <p:pic>
        <p:nvPicPr>
          <p:cNvPr id="1026" name="Picture 2" descr="Why was Frodo chosen to take the ring to Mount Doom in The Lord of the Rings  (book)? - Quor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67944" y="3717032"/>
            <a:ext cx="4764842" cy="2897025"/>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Things You Didn't Know About Rivendel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528" y="332656"/>
            <a:ext cx="5757145" cy="3250868"/>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355351" y="4257603"/>
            <a:ext cx="3712593" cy="1815882"/>
          </a:xfrm>
          <a:prstGeom prst="rect">
            <a:avLst/>
          </a:prstGeom>
        </p:spPr>
        <p:txBody>
          <a:bodyPr wrap="square">
            <a:spAutoFit/>
          </a:bodyPr>
          <a:lstStyle/>
          <a:p>
            <a:r>
              <a:rPr lang="en-GB" sz="2800" b="1" dirty="0">
                <a:solidFill>
                  <a:srgbClr val="0070C0"/>
                </a:solidFill>
                <a:latin typeface="Comic Sans MS" panose="030F0702030302020204" pitchFamily="66" charset="0"/>
              </a:rPr>
              <a:t>Frodo takes the ring to Rivendell and has to make a decision . . .</a:t>
            </a:r>
          </a:p>
        </p:txBody>
      </p:sp>
    </p:spTree>
    <p:extLst>
      <p:ext uri="{BB962C8B-B14F-4D97-AF65-F5344CB8AC3E}">
        <p14:creationId xmlns:p14="http://schemas.microsoft.com/office/powerpoint/2010/main" val="418153454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6588224" y="204119"/>
            <a:ext cx="2376264" cy="523220"/>
          </a:xfrm>
          <a:prstGeom prst="rect">
            <a:avLst/>
          </a:prstGeom>
          <a:solidFill>
            <a:srgbClr val="92D050"/>
          </a:solidFill>
        </p:spPr>
        <p:style>
          <a:lnRef idx="2">
            <a:schemeClr val="dk1"/>
          </a:lnRef>
          <a:fillRef idx="1">
            <a:schemeClr val="lt1"/>
          </a:fillRef>
          <a:effectRef idx="0">
            <a:schemeClr val="dk1"/>
          </a:effectRef>
          <a:fontRef idx="minor">
            <a:schemeClr val="dk1"/>
          </a:fontRef>
        </p:style>
        <p:txBody>
          <a:bodyPr wrap="square" rtlCol="0">
            <a:spAutoFit/>
          </a:bodyPr>
          <a:lstStyle/>
          <a:p>
            <a:r>
              <a:rPr lang="en-GB" sz="2800" b="1" dirty="0">
                <a:solidFill>
                  <a:srgbClr val="FF0000"/>
                </a:solidFill>
                <a:latin typeface="Comic Sans MS" panose="030F0702030302020204" pitchFamily="66" charset="0"/>
              </a:rPr>
              <a:t>Which Way?</a:t>
            </a:r>
          </a:p>
        </p:txBody>
      </p:sp>
      <p:pic>
        <p:nvPicPr>
          <p:cNvPr id="1028" name="Picture 4" descr="Oscha Map Of Middle Earth At Dawn Wrap (wetspun linen)"/>
          <p:cNvPicPr>
            <a:picLocks noChangeAspect="1" noChangeArrowheads="1"/>
          </p:cNvPicPr>
          <p:nvPr/>
        </p:nvPicPr>
        <p:blipFill rotWithShape="1">
          <a:blip r:embed="rId2">
            <a:extLst>
              <a:ext uri="{28A0092B-C50C-407E-A947-70E740481C1C}">
                <a14:useLocalDpi xmlns:a14="http://schemas.microsoft.com/office/drawing/2010/main" val="0"/>
              </a:ext>
            </a:extLst>
          </a:blip>
          <a:srcRect t="3351" b="5607"/>
          <a:stretch/>
        </p:blipFill>
        <p:spPr bwMode="auto">
          <a:xfrm>
            <a:off x="1803715" y="1700808"/>
            <a:ext cx="5536571" cy="5040560"/>
          </a:xfrm>
          <a:prstGeom prst="rect">
            <a:avLst/>
          </a:prstGeom>
          <a:noFill/>
          <a:extLst>
            <a:ext uri="{909E8E84-426E-40DD-AFC4-6F175D3DCCD1}">
              <a14:hiddenFill xmlns:a14="http://schemas.microsoft.com/office/drawing/2010/main">
                <a:solidFill>
                  <a:srgbClr val="FFFFFF"/>
                </a:solidFill>
              </a14:hiddenFill>
            </a:ext>
          </a:extLst>
        </p:spPr>
      </p:pic>
      <p:sp>
        <p:nvSpPr>
          <p:cNvPr id="10" name="Right Arrow 9"/>
          <p:cNvSpPr/>
          <p:nvPr/>
        </p:nvSpPr>
        <p:spPr>
          <a:xfrm rot="464263">
            <a:off x="207324" y="2940478"/>
            <a:ext cx="2408997" cy="576064"/>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dirty="0"/>
          </a:p>
        </p:txBody>
      </p:sp>
      <p:sp>
        <p:nvSpPr>
          <p:cNvPr id="11" name="Rectangle 10"/>
          <p:cNvSpPr/>
          <p:nvPr/>
        </p:nvSpPr>
        <p:spPr>
          <a:xfrm>
            <a:off x="50272" y="2420888"/>
            <a:ext cx="1713416" cy="523220"/>
          </a:xfrm>
          <a:prstGeom prst="rect">
            <a:avLst/>
          </a:prstGeom>
        </p:spPr>
        <p:txBody>
          <a:bodyPr wrap="square">
            <a:spAutoFit/>
          </a:bodyPr>
          <a:lstStyle/>
          <a:p>
            <a:r>
              <a:rPr lang="en-GB" sz="2800" b="1" dirty="0">
                <a:solidFill>
                  <a:srgbClr val="0070C0"/>
                </a:solidFill>
                <a:latin typeface="Comic Sans MS" panose="030F0702030302020204" pitchFamily="66" charset="0"/>
              </a:rPr>
              <a:t>Rivendell</a:t>
            </a:r>
            <a:endParaRPr lang="en-GB" sz="2800" dirty="0"/>
          </a:p>
        </p:txBody>
      </p:sp>
      <p:sp>
        <p:nvSpPr>
          <p:cNvPr id="17" name="Right Arrow 16"/>
          <p:cNvSpPr/>
          <p:nvPr/>
        </p:nvSpPr>
        <p:spPr>
          <a:xfrm rot="10311802">
            <a:off x="4088681" y="5214341"/>
            <a:ext cx="3979269" cy="576064"/>
          </a:xfrm>
          <a:prstGeom prst="rightArrow">
            <a:avLst>
              <a:gd name="adj1" fmla="val 50000"/>
              <a:gd name="adj2" fmla="val 47937"/>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dirty="0"/>
          </a:p>
        </p:txBody>
      </p:sp>
      <p:sp>
        <p:nvSpPr>
          <p:cNvPr id="18" name="Rectangle 17"/>
          <p:cNvSpPr/>
          <p:nvPr/>
        </p:nvSpPr>
        <p:spPr>
          <a:xfrm>
            <a:off x="7373058" y="4538234"/>
            <a:ext cx="1744388" cy="523220"/>
          </a:xfrm>
          <a:prstGeom prst="rect">
            <a:avLst/>
          </a:prstGeom>
        </p:spPr>
        <p:txBody>
          <a:bodyPr wrap="none">
            <a:spAutoFit/>
          </a:bodyPr>
          <a:lstStyle/>
          <a:p>
            <a:r>
              <a:rPr lang="en-GB" sz="2800" b="1" dirty="0">
                <a:solidFill>
                  <a:srgbClr val="0070C0"/>
                </a:solidFill>
                <a:latin typeface="Comic Sans MS" panose="030F0702030302020204" pitchFamily="66" charset="0"/>
              </a:rPr>
              <a:t>Mt Doom</a:t>
            </a:r>
            <a:endParaRPr lang="en-GB" sz="2800" dirty="0"/>
          </a:p>
        </p:txBody>
      </p:sp>
      <p:sp>
        <p:nvSpPr>
          <p:cNvPr id="19" name="Rectangle 18"/>
          <p:cNvSpPr/>
          <p:nvPr/>
        </p:nvSpPr>
        <p:spPr>
          <a:xfrm>
            <a:off x="179512" y="787351"/>
            <a:ext cx="8784976" cy="769441"/>
          </a:xfrm>
          <a:prstGeom prst="rect">
            <a:avLst/>
          </a:prstGeom>
        </p:spPr>
        <p:txBody>
          <a:bodyPr wrap="square">
            <a:spAutoFit/>
          </a:bodyPr>
          <a:lstStyle/>
          <a:p>
            <a:r>
              <a:rPr lang="en-GB" sz="4400" b="1" dirty="0">
                <a:solidFill>
                  <a:srgbClr val="FF0066"/>
                </a:solidFill>
                <a:latin typeface="Comic Sans MS" panose="030F0702030302020204" pitchFamily="66" charset="0"/>
              </a:rPr>
              <a:t>How does Frodo know the way?</a:t>
            </a:r>
            <a:endParaRPr lang="en-GB" sz="4400" dirty="0">
              <a:solidFill>
                <a:srgbClr val="FF0066"/>
              </a:solidFill>
            </a:endParaRPr>
          </a:p>
        </p:txBody>
      </p:sp>
    </p:spTree>
    <p:extLst>
      <p:ext uri="{BB962C8B-B14F-4D97-AF65-F5344CB8AC3E}">
        <p14:creationId xmlns:p14="http://schemas.microsoft.com/office/powerpoint/2010/main" val="4038371294"/>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6588224" y="204119"/>
            <a:ext cx="2376264" cy="523220"/>
          </a:xfrm>
          <a:prstGeom prst="rect">
            <a:avLst/>
          </a:prstGeom>
          <a:solidFill>
            <a:srgbClr val="92D050"/>
          </a:solidFill>
        </p:spPr>
        <p:style>
          <a:lnRef idx="2">
            <a:schemeClr val="dk1"/>
          </a:lnRef>
          <a:fillRef idx="1">
            <a:schemeClr val="lt1"/>
          </a:fillRef>
          <a:effectRef idx="0">
            <a:schemeClr val="dk1"/>
          </a:effectRef>
          <a:fontRef idx="minor">
            <a:schemeClr val="dk1"/>
          </a:fontRef>
        </p:style>
        <p:txBody>
          <a:bodyPr wrap="square" rtlCol="0">
            <a:spAutoFit/>
          </a:bodyPr>
          <a:lstStyle/>
          <a:p>
            <a:r>
              <a:rPr lang="en-GB" sz="2800" b="1" dirty="0">
                <a:solidFill>
                  <a:srgbClr val="FF0000"/>
                </a:solidFill>
                <a:latin typeface="Comic Sans MS" panose="030F0702030302020204" pitchFamily="66" charset="0"/>
              </a:rPr>
              <a:t>Which Way?</a:t>
            </a:r>
          </a:p>
        </p:txBody>
      </p:sp>
      <p:pic>
        <p:nvPicPr>
          <p:cNvPr id="9" name="Picture 2" descr="What Happened To The Fellowship After The Ring Was Destroyed? -  TheCultureCrossing.co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772816"/>
            <a:ext cx="5479743" cy="410445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3491880" y="383324"/>
            <a:ext cx="2160240" cy="769441"/>
          </a:xfrm>
          <a:prstGeom prst="rect">
            <a:avLst/>
          </a:prstGeom>
          <a:noFill/>
        </p:spPr>
        <p:txBody>
          <a:bodyPr wrap="square" rtlCol="0">
            <a:spAutoFit/>
          </a:bodyPr>
          <a:lstStyle/>
          <a:p>
            <a:r>
              <a:rPr lang="en-GB" sz="4400" b="1" dirty="0">
                <a:solidFill>
                  <a:srgbClr val="FF0066"/>
                </a:solidFill>
                <a:latin typeface="Comic Sans MS" panose="030F0702030302020204" pitchFamily="66" charset="0"/>
              </a:rPr>
              <a:t>Friends</a:t>
            </a:r>
          </a:p>
        </p:txBody>
      </p:sp>
      <p:pic>
        <p:nvPicPr>
          <p:cNvPr id="5122" name="Picture 2" descr="Samwise Gamgee | Middle Earth Film Saga Wikia | Fandom"/>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42634" y="2432795"/>
            <a:ext cx="2889573" cy="2784498"/>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6732240" y="5301208"/>
            <a:ext cx="1632178" cy="954107"/>
          </a:xfrm>
          <a:prstGeom prst="rect">
            <a:avLst/>
          </a:prstGeom>
        </p:spPr>
        <p:txBody>
          <a:bodyPr wrap="none">
            <a:spAutoFit/>
          </a:bodyPr>
          <a:lstStyle/>
          <a:p>
            <a:pPr algn="ctr"/>
            <a:r>
              <a:rPr lang="en-GB" sz="2800" b="1" dirty="0">
                <a:solidFill>
                  <a:srgbClr val="0070C0"/>
                </a:solidFill>
                <a:latin typeface="Comic Sans MS" panose="030F0702030302020204" pitchFamily="66" charset="0"/>
              </a:rPr>
              <a:t>Samwise</a:t>
            </a:r>
          </a:p>
          <a:p>
            <a:pPr algn="ctr"/>
            <a:r>
              <a:rPr lang="en-GB" sz="2800" b="1" dirty="0">
                <a:solidFill>
                  <a:srgbClr val="0070C0"/>
                </a:solidFill>
                <a:latin typeface="Comic Sans MS" panose="030F0702030302020204" pitchFamily="66" charset="0"/>
              </a:rPr>
              <a:t>Gamgee</a:t>
            </a:r>
          </a:p>
        </p:txBody>
      </p:sp>
    </p:spTree>
    <p:extLst>
      <p:ext uri="{BB962C8B-B14F-4D97-AF65-F5344CB8AC3E}">
        <p14:creationId xmlns:p14="http://schemas.microsoft.com/office/powerpoint/2010/main" val="3134800597"/>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6588224" y="204119"/>
            <a:ext cx="2376264" cy="523220"/>
          </a:xfrm>
          <a:prstGeom prst="rect">
            <a:avLst/>
          </a:prstGeom>
          <a:solidFill>
            <a:srgbClr val="92D050"/>
          </a:solidFill>
        </p:spPr>
        <p:style>
          <a:lnRef idx="2">
            <a:schemeClr val="dk1"/>
          </a:lnRef>
          <a:fillRef idx="1">
            <a:schemeClr val="lt1"/>
          </a:fillRef>
          <a:effectRef idx="0">
            <a:schemeClr val="dk1"/>
          </a:effectRef>
          <a:fontRef idx="minor">
            <a:schemeClr val="dk1"/>
          </a:fontRef>
        </p:style>
        <p:txBody>
          <a:bodyPr wrap="square" rtlCol="0">
            <a:spAutoFit/>
          </a:bodyPr>
          <a:lstStyle/>
          <a:p>
            <a:r>
              <a:rPr lang="en-GB" sz="2800" b="1" dirty="0">
                <a:solidFill>
                  <a:srgbClr val="FF0000"/>
                </a:solidFill>
                <a:latin typeface="Comic Sans MS" panose="030F0702030302020204" pitchFamily="66" charset="0"/>
              </a:rPr>
              <a:t>Which Way?</a:t>
            </a:r>
          </a:p>
        </p:txBody>
      </p:sp>
      <p:sp>
        <p:nvSpPr>
          <p:cNvPr id="5" name="TextBox 4"/>
          <p:cNvSpPr txBox="1"/>
          <p:nvPr/>
        </p:nvSpPr>
        <p:spPr>
          <a:xfrm>
            <a:off x="539552" y="219507"/>
            <a:ext cx="5760640" cy="1446550"/>
          </a:xfrm>
          <a:prstGeom prst="rect">
            <a:avLst/>
          </a:prstGeom>
          <a:noFill/>
        </p:spPr>
        <p:txBody>
          <a:bodyPr wrap="square" rtlCol="0">
            <a:spAutoFit/>
          </a:bodyPr>
          <a:lstStyle/>
          <a:p>
            <a:r>
              <a:rPr lang="en-GB" sz="4400" b="1" dirty="0">
                <a:solidFill>
                  <a:srgbClr val="FF0066"/>
                </a:solidFill>
                <a:latin typeface="Comic Sans MS" panose="030F0702030302020204" pitchFamily="66" charset="0"/>
              </a:rPr>
              <a:t>Frodo left with a blessing . . .</a:t>
            </a:r>
          </a:p>
        </p:txBody>
      </p:sp>
      <p:sp>
        <p:nvSpPr>
          <p:cNvPr id="7" name="Rectangle 6"/>
          <p:cNvSpPr/>
          <p:nvPr/>
        </p:nvSpPr>
        <p:spPr>
          <a:xfrm>
            <a:off x="653868" y="5373216"/>
            <a:ext cx="3563796" cy="954107"/>
          </a:xfrm>
          <a:prstGeom prst="rect">
            <a:avLst/>
          </a:prstGeom>
        </p:spPr>
        <p:txBody>
          <a:bodyPr wrap="none">
            <a:spAutoFit/>
          </a:bodyPr>
          <a:lstStyle/>
          <a:p>
            <a:pPr algn="ctr"/>
            <a:r>
              <a:rPr lang="en-GB" sz="2800" b="1" dirty="0">
                <a:solidFill>
                  <a:srgbClr val="0070C0"/>
                </a:solidFill>
                <a:latin typeface="Comic Sans MS" panose="030F0702030302020204" pitchFamily="66" charset="0"/>
              </a:rPr>
              <a:t>Elrond, </a:t>
            </a:r>
          </a:p>
          <a:p>
            <a:pPr algn="ctr"/>
            <a:r>
              <a:rPr lang="en-GB" sz="2800" b="1" dirty="0">
                <a:solidFill>
                  <a:srgbClr val="0070C0"/>
                </a:solidFill>
                <a:latin typeface="Comic Sans MS" panose="030F0702030302020204" pitchFamily="66" charset="0"/>
              </a:rPr>
              <a:t>master of Rivendell</a:t>
            </a:r>
          </a:p>
        </p:txBody>
      </p:sp>
      <p:pic>
        <p:nvPicPr>
          <p:cNvPr id="2" name="Picture 1"/>
          <p:cNvPicPr>
            <a:picLocks noChangeAspect="1"/>
          </p:cNvPicPr>
          <p:nvPr/>
        </p:nvPicPr>
        <p:blipFill>
          <a:blip r:embed="rId2"/>
          <a:stretch>
            <a:fillRect/>
          </a:stretch>
        </p:blipFill>
        <p:spPr>
          <a:xfrm>
            <a:off x="323528" y="1719498"/>
            <a:ext cx="4008467" cy="3581710"/>
          </a:xfrm>
          <a:prstGeom prst="rect">
            <a:avLst/>
          </a:prstGeom>
        </p:spPr>
      </p:pic>
      <p:sp>
        <p:nvSpPr>
          <p:cNvPr id="3" name="Speech Bubble: Rectangle 2">
            <a:extLst>
              <a:ext uri="{FF2B5EF4-FFF2-40B4-BE49-F238E27FC236}">
                <a16:creationId xmlns:a16="http://schemas.microsoft.com/office/drawing/2014/main" id="{B2001EC5-62BD-3BA8-B83D-72580E697517}"/>
              </a:ext>
            </a:extLst>
          </p:cNvPr>
          <p:cNvSpPr/>
          <p:nvPr/>
        </p:nvSpPr>
        <p:spPr>
          <a:xfrm>
            <a:off x="4813023" y="2286216"/>
            <a:ext cx="3503394" cy="2870975"/>
          </a:xfrm>
          <a:prstGeom prst="wedgeRectCallout">
            <a:avLst>
              <a:gd name="adj1" fmla="val -89955"/>
              <a:gd name="adj2" fmla="val 10757"/>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800" b="1" dirty="0">
                <a:solidFill>
                  <a:srgbClr val="0070C0"/>
                </a:solidFill>
                <a:latin typeface="Comic Sans MS" pitchFamily="66" charset="0"/>
              </a:rPr>
              <a:t>Farewell, hold to your purpose. May the blessings of elves and men and free folk go with you . . .</a:t>
            </a:r>
          </a:p>
        </p:txBody>
      </p:sp>
    </p:spTree>
    <p:extLst>
      <p:ext uri="{BB962C8B-B14F-4D97-AF65-F5344CB8AC3E}">
        <p14:creationId xmlns:p14="http://schemas.microsoft.com/office/powerpoint/2010/main" val="28291203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6588224" y="204119"/>
            <a:ext cx="2376264" cy="523220"/>
          </a:xfrm>
          <a:prstGeom prst="rect">
            <a:avLst/>
          </a:prstGeom>
          <a:solidFill>
            <a:srgbClr val="92D050"/>
          </a:solidFill>
        </p:spPr>
        <p:style>
          <a:lnRef idx="2">
            <a:schemeClr val="dk1"/>
          </a:lnRef>
          <a:fillRef idx="1">
            <a:schemeClr val="lt1"/>
          </a:fillRef>
          <a:effectRef idx="0">
            <a:schemeClr val="dk1"/>
          </a:effectRef>
          <a:fontRef idx="minor">
            <a:schemeClr val="dk1"/>
          </a:fontRef>
        </p:style>
        <p:txBody>
          <a:bodyPr wrap="square" rtlCol="0">
            <a:spAutoFit/>
          </a:bodyPr>
          <a:lstStyle/>
          <a:p>
            <a:r>
              <a:rPr lang="en-GB" sz="2800" b="1" dirty="0">
                <a:solidFill>
                  <a:srgbClr val="FF0000"/>
                </a:solidFill>
                <a:latin typeface="Comic Sans MS" panose="030F0702030302020204" pitchFamily="66" charset="0"/>
              </a:rPr>
              <a:t>Which Way?</a:t>
            </a:r>
          </a:p>
        </p:txBody>
      </p:sp>
      <p:sp>
        <p:nvSpPr>
          <p:cNvPr id="5" name="TextBox 4"/>
          <p:cNvSpPr txBox="1"/>
          <p:nvPr/>
        </p:nvSpPr>
        <p:spPr>
          <a:xfrm>
            <a:off x="1672055" y="836712"/>
            <a:ext cx="5799890" cy="769441"/>
          </a:xfrm>
          <a:prstGeom prst="rect">
            <a:avLst/>
          </a:prstGeom>
          <a:noFill/>
        </p:spPr>
        <p:txBody>
          <a:bodyPr wrap="square" rtlCol="0">
            <a:spAutoFit/>
          </a:bodyPr>
          <a:lstStyle/>
          <a:p>
            <a:r>
              <a:rPr lang="en-GB" sz="4400" b="1" dirty="0">
                <a:solidFill>
                  <a:srgbClr val="FF0066"/>
                </a:solidFill>
                <a:latin typeface="Comic Sans MS" panose="030F0702030302020204" pitchFamily="66" charset="0"/>
              </a:rPr>
              <a:t>How did Frodo feel?</a:t>
            </a:r>
          </a:p>
        </p:txBody>
      </p:sp>
      <p:pic>
        <p:nvPicPr>
          <p:cNvPr id="3" name="Picture 2"/>
          <p:cNvPicPr>
            <a:picLocks noChangeAspect="1"/>
          </p:cNvPicPr>
          <p:nvPr/>
        </p:nvPicPr>
        <p:blipFill>
          <a:blip r:embed="rId2"/>
          <a:stretch>
            <a:fillRect/>
          </a:stretch>
        </p:blipFill>
        <p:spPr>
          <a:xfrm>
            <a:off x="1706438" y="1700808"/>
            <a:ext cx="5731125" cy="4455426"/>
          </a:xfrm>
          <a:prstGeom prst="rect">
            <a:avLst/>
          </a:prstGeom>
        </p:spPr>
      </p:pic>
    </p:spTree>
    <p:extLst>
      <p:ext uri="{BB962C8B-B14F-4D97-AF65-F5344CB8AC3E}">
        <p14:creationId xmlns:p14="http://schemas.microsoft.com/office/powerpoint/2010/main" val="3122348058"/>
      </p:ext>
    </p:extLst>
  </p:cSld>
  <p:clrMapOvr>
    <a:masterClrMapping/>
  </p:clrMapOvr>
  <p:transition spd="slow">
    <p:comb/>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91187" y="1305342"/>
            <a:ext cx="4860312" cy="2123658"/>
          </a:xfrm>
          <a:prstGeom prst="rect">
            <a:avLst/>
          </a:prstGeom>
          <a:noFill/>
        </p:spPr>
        <p:txBody>
          <a:bodyPr wrap="square" rtlCol="0">
            <a:spAutoFit/>
          </a:bodyPr>
          <a:lstStyle/>
          <a:p>
            <a:r>
              <a:rPr lang="en-GB" sz="4400" b="1" dirty="0">
                <a:solidFill>
                  <a:srgbClr val="FF0066"/>
                </a:solidFill>
                <a:latin typeface="Comic Sans MS" panose="030F0702030302020204" pitchFamily="66" charset="0"/>
              </a:rPr>
              <a:t>Frodo asked Gandalf which way to go</a:t>
            </a:r>
          </a:p>
        </p:txBody>
      </p:sp>
      <p:pic>
        <p:nvPicPr>
          <p:cNvPr id="3" name="Picture 2"/>
          <p:cNvPicPr>
            <a:picLocks noChangeAspect="1"/>
          </p:cNvPicPr>
          <p:nvPr/>
        </p:nvPicPr>
        <p:blipFill>
          <a:blip r:embed="rId2"/>
          <a:stretch>
            <a:fillRect/>
          </a:stretch>
        </p:blipFill>
        <p:spPr>
          <a:xfrm>
            <a:off x="191187" y="3730636"/>
            <a:ext cx="4860312" cy="2506676"/>
          </a:xfrm>
          <a:prstGeom prst="rect">
            <a:avLst/>
          </a:prstGeom>
        </p:spPr>
      </p:pic>
      <p:pic>
        <p:nvPicPr>
          <p:cNvPr id="9" name="Picture 8"/>
          <p:cNvPicPr>
            <a:picLocks noChangeAspect="1"/>
          </p:cNvPicPr>
          <p:nvPr/>
        </p:nvPicPr>
        <p:blipFill>
          <a:blip r:embed="rId3"/>
          <a:stretch>
            <a:fillRect/>
          </a:stretch>
        </p:blipFill>
        <p:spPr>
          <a:xfrm>
            <a:off x="5169781" y="1412776"/>
            <a:ext cx="3794707" cy="3600400"/>
          </a:xfrm>
          <a:prstGeom prst="rect">
            <a:avLst/>
          </a:prstGeom>
        </p:spPr>
      </p:pic>
      <p:sp>
        <p:nvSpPr>
          <p:cNvPr id="2" name="TextBox 1">
            <a:extLst>
              <a:ext uri="{FF2B5EF4-FFF2-40B4-BE49-F238E27FC236}">
                <a16:creationId xmlns:a16="http://schemas.microsoft.com/office/drawing/2014/main" id="{C40B285F-6C7B-EA0A-F78C-B3CFC91DB32E}"/>
              </a:ext>
            </a:extLst>
          </p:cNvPr>
          <p:cNvSpPr txBox="1"/>
          <p:nvPr/>
        </p:nvSpPr>
        <p:spPr>
          <a:xfrm>
            <a:off x="6588224" y="204119"/>
            <a:ext cx="2376264" cy="523220"/>
          </a:xfrm>
          <a:prstGeom prst="rect">
            <a:avLst/>
          </a:prstGeom>
          <a:solidFill>
            <a:srgbClr val="92D050"/>
          </a:solidFill>
        </p:spPr>
        <p:style>
          <a:lnRef idx="2">
            <a:schemeClr val="dk1"/>
          </a:lnRef>
          <a:fillRef idx="1">
            <a:schemeClr val="lt1"/>
          </a:fillRef>
          <a:effectRef idx="0">
            <a:schemeClr val="dk1"/>
          </a:effectRef>
          <a:fontRef idx="minor">
            <a:schemeClr val="dk1"/>
          </a:fontRef>
        </p:style>
        <p:txBody>
          <a:bodyPr wrap="square" rtlCol="0">
            <a:spAutoFit/>
          </a:bodyPr>
          <a:lstStyle/>
          <a:p>
            <a:r>
              <a:rPr lang="en-GB" sz="2800" b="1" dirty="0">
                <a:solidFill>
                  <a:srgbClr val="FF0000"/>
                </a:solidFill>
                <a:latin typeface="Comic Sans MS" panose="030F0702030302020204" pitchFamily="66" charset="0"/>
              </a:rPr>
              <a:t>Which Way?</a:t>
            </a:r>
          </a:p>
        </p:txBody>
      </p:sp>
    </p:spTree>
    <p:extLst>
      <p:ext uri="{BB962C8B-B14F-4D97-AF65-F5344CB8AC3E}">
        <p14:creationId xmlns:p14="http://schemas.microsoft.com/office/powerpoint/2010/main" val="2430643467"/>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6588224" y="204119"/>
            <a:ext cx="2376264" cy="523220"/>
          </a:xfrm>
          <a:prstGeom prst="rect">
            <a:avLst/>
          </a:prstGeom>
          <a:solidFill>
            <a:srgbClr val="92D050"/>
          </a:solidFill>
        </p:spPr>
        <p:style>
          <a:lnRef idx="2">
            <a:schemeClr val="dk1"/>
          </a:lnRef>
          <a:fillRef idx="1">
            <a:schemeClr val="lt1"/>
          </a:fillRef>
          <a:effectRef idx="0">
            <a:schemeClr val="dk1"/>
          </a:effectRef>
          <a:fontRef idx="minor">
            <a:schemeClr val="dk1"/>
          </a:fontRef>
        </p:style>
        <p:txBody>
          <a:bodyPr wrap="square" rtlCol="0">
            <a:spAutoFit/>
          </a:bodyPr>
          <a:lstStyle/>
          <a:p>
            <a:r>
              <a:rPr lang="en-GB" sz="2800" b="1" dirty="0">
                <a:solidFill>
                  <a:srgbClr val="FF0000"/>
                </a:solidFill>
                <a:latin typeface="Comic Sans MS" panose="030F0702030302020204" pitchFamily="66" charset="0"/>
              </a:rPr>
              <a:t>Which Way?</a:t>
            </a:r>
          </a:p>
        </p:txBody>
      </p:sp>
      <p:sp>
        <p:nvSpPr>
          <p:cNvPr id="5" name="TextBox 4"/>
          <p:cNvSpPr txBox="1"/>
          <p:nvPr/>
        </p:nvSpPr>
        <p:spPr>
          <a:xfrm>
            <a:off x="1889211" y="836712"/>
            <a:ext cx="5365579" cy="1446550"/>
          </a:xfrm>
          <a:prstGeom prst="rect">
            <a:avLst/>
          </a:prstGeom>
          <a:noFill/>
        </p:spPr>
        <p:txBody>
          <a:bodyPr wrap="square" rtlCol="0">
            <a:spAutoFit/>
          </a:bodyPr>
          <a:lstStyle/>
          <a:p>
            <a:r>
              <a:rPr lang="en-GB" sz="4400" b="1" dirty="0">
                <a:solidFill>
                  <a:srgbClr val="FF0066"/>
                </a:solidFill>
                <a:latin typeface="Comic Sans MS" panose="030F0702030302020204" pitchFamily="66" charset="0"/>
              </a:rPr>
              <a:t>Decisions can come at a cost . . .</a:t>
            </a:r>
          </a:p>
        </p:txBody>
      </p:sp>
      <p:pic>
        <p:nvPicPr>
          <p:cNvPr id="6146" name="Picture 2" descr="The End of All Things - Tolkien Gatewa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2708920"/>
            <a:ext cx="7776864" cy="3240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2923221"/>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srcRect l="16925" t="30391" r="38188" b="26189"/>
          <a:stretch/>
        </p:blipFill>
        <p:spPr>
          <a:xfrm>
            <a:off x="4698224" y="1517226"/>
            <a:ext cx="3780000" cy="2055790"/>
          </a:xfrm>
          <a:prstGeom prst="rect">
            <a:avLst/>
          </a:prstGeom>
        </p:spPr>
      </p:pic>
      <p:pic>
        <p:nvPicPr>
          <p:cNvPr id="7" name="Picture 6"/>
          <p:cNvPicPr>
            <a:picLocks noChangeAspect="1"/>
          </p:cNvPicPr>
          <p:nvPr/>
        </p:nvPicPr>
        <p:blipFill rotWithShape="1">
          <a:blip r:embed="rId3"/>
          <a:srcRect l="12987" t="30390" r="45276" b="26189"/>
          <a:stretch/>
        </p:blipFill>
        <p:spPr>
          <a:xfrm>
            <a:off x="4698224" y="3739547"/>
            <a:ext cx="3780000" cy="2210938"/>
          </a:xfrm>
          <a:prstGeom prst="rect">
            <a:avLst/>
          </a:prstGeom>
        </p:spPr>
      </p:pic>
      <p:sp>
        <p:nvSpPr>
          <p:cNvPr id="8" name="TextBox 7"/>
          <p:cNvSpPr txBox="1"/>
          <p:nvPr/>
        </p:nvSpPr>
        <p:spPr>
          <a:xfrm>
            <a:off x="6588224" y="204119"/>
            <a:ext cx="2376264" cy="523220"/>
          </a:xfrm>
          <a:prstGeom prst="rect">
            <a:avLst/>
          </a:prstGeom>
          <a:solidFill>
            <a:srgbClr val="92D050"/>
          </a:solidFill>
        </p:spPr>
        <p:style>
          <a:lnRef idx="2">
            <a:schemeClr val="dk1"/>
          </a:lnRef>
          <a:fillRef idx="1">
            <a:schemeClr val="lt1"/>
          </a:fillRef>
          <a:effectRef idx="0">
            <a:schemeClr val="dk1"/>
          </a:effectRef>
          <a:fontRef idx="minor">
            <a:schemeClr val="dk1"/>
          </a:fontRef>
        </p:style>
        <p:txBody>
          <a:bodyPr wrap="square" rtlCol="0">
            <a:spAutoFit/>
          </a:bodyPr>
          <a:lstStyle/>
          <a:p>
            <a:r>
              <a:rPr lang="en-GB" sz="2800" b="1" dirty="0">
                <a:solidFill>
                  <a:srgbClr val="FF0000"/>
                </a:solidFill>
                <a:latin typeface="Comic Sans MS" panose="030F0702030302020204" pitchFamily="66" charset="0"/>
              </a:rPr>
              <a:t>Which Way?</a:t>
            </a:r>
          </a:p>
        </p:txBody>
      </p:sp>
      <p:sp>
        <p:nvSpPr>
          <p:cNvPr id="9" name="TextBox 8"/>
          <p:cNvSpPr txBox="1"/>
          <p:nvPr/>
        </p:nvSpPr>
        <p:spPr>
          <a:xfrm>
            <a:off x="273765" y="643335"/>
            <a:ext cx="8596470" cy="769441"/>
          </a:xfrm>
          <a:prstGeom prst="rect">
            <a:avLst/>
          </a:prstGeom>
          <a:noFill/>
        </p:spPr>
        <p:txBody>
          <a:bodyPr wrap="square" rtlCol="0">
            <a:spAutoFit/>
          </a:bodyPr>
          <a:lstStyle/>
          <a:p>
            <a:r>
              <a:rPr lang="en-GB" sz="4400" b="1" dirty="0">
                <a:solidFill>
                  <a:srgbClr val="FF0066"/>
                </a:solidFill>
                <a:latin typeface="Comic Sans MS" panose="030F0702030302020204" pitchFamily="66" charset="0"/>
              </a:rPr>
              <a:t>But finding the right way . . .</a:t>
            </a:r>
          </a:p>
        </p:txBody>
      </p:sp>
      <p:sp>
        <p:nvSpPr>
          <p:cNvPr id="2" name="Rectangle 1"/>
          <p:cNvSpPr/>
          <p:nvPr/>
        </p:nvSpPr>
        <p:spPr>
          <a:xfrm>
            <a:off x="271785" y="6021288"/>
            <a:ext cx="8600431" cy="769441"/>
          </a:xfrm>
          <a:prstGeom prst="rect">
            <a:avLst/>
          </a:prstGeom>
        </p:spPr>
        <p:txBody>
          <a:bodyPr wrap="none">
            <a:spAutoFit/>
          </a:bodyPr>
          <a:lstStyle/>
          <a:p>
            <a:r>
              <a:rPr lang="en-GB" sz="4400" b="1" dirty="0">
                <a:solidFill>
                  <a:srgbClr val="FF0066"/>
                </a:solidFill>
                <a:latin typeface="Comic Sans MS" panose="030F0702030302020204" pitchFamily="66" charset="0"/>
              </a:rPr>
              <a:t>can bring us peace and wisdom</a:t>
            </a:r>
          </a:p>
        </p:txBody>
      </p:sp>
      <p:pic>
        <p:nvPicPr>
          <p:cNvPr id="3" name="Picture 2">
            <a:extLst>
              <a:ext uri="{FF2B5EF4-FFF2-40B4-BE49-F238E27FC236}">
                <a16:creationId xmlns:a16="http://schemas.microsoft.com/office/drawing/2014/main" id="{9D744703-A48D-42CF-8D25-2EEA3F377C28}"/>
              </a:ext>
            </a:extLst>
          </p:cNvPr>
          <p:cNvPicPr>
            <a:picLocks noChangeAspect="1"/>
          </p:cNvPicPr>
          <p:nvPr/>
        </p:nvPicPr>
        <p:blipFill>
          <a:blip r:embed="rId4"/>
          <a:stretch>
            <a:fillRect/>
          </a:stretch>
        </p:blipFill>
        <p:spPr>
          <a:xfrm>
            <a:off x="560271" y="1697133"/>
            <a:ext cx="3441505" cy="4039798"/>
          </a:xfrm>
          <a:prstGeom prst="rect">
            <a:avLst/>
          </a:prstGeom>
        </p:spPr>
      </p:pic>
    </p:spTree>
    <p:extLst>
      <p:ext uri="{BB962C8B-B14F-4D97-AF65-F5344CB8AC3E}">
        <p14:creationId xmlns:p14="http://schemas.microsoft.com/office/powerpoint/2010/main" val="3121913686"/>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6588224" y="204119"/>
            <a:ext cx="2376264" cy="523220"/>
          </a:xfrm>
          <a:prstGeom prst="rect">
            <a:avLst/>
          </a:prstGeom>
          <a:solidFill>
            <a:srgbClr val="92D050"/>
          </a:solidFill>
        </p:spPr>
        <p:style>
          <a:lnRef idx="2">
            <a:schemeClr val="dk1"/>
          </a:lnRef>
          <a:fillRef idx="1">
            <a:schemeClr val="lt1"/>
          </a:fillRef>
          <a:effectRef idx="0">
            <a:schemeClr val="dk1"/>
          </a:effectRef>
          <a:fontRef idx="minor">
            <a:schemeClr val="dk1"/>
          </a:fontRef>
        </p:style>
        <p:txBody>
          <a:bodyPr wrap="square" rtlCol="0">
            <a:spAutoFit/>
          </a:bodyPr>
          <a:lstStyle/>
          <a:p>
            <a:r>
              <a:rPr lang="en-GB" sz="2800" b="1" dirty="0">
                <a:solidFill>
                  <a:srgbClr val="FF0000"/>
                </a:solidFill>
                <a:latin typeface="Comic Sans MS" panose="030F0702030302020204" pitchFamily="66" charset="0"/>
              </a:rPr>
              <a:t>Which Way?</a:t>
            </a:r>
          </a:p>
        </p:txBody>
      </p:sp>
      <p:sp>
        <p:nvSpPr>
          <p:cNvPr id="10" name="TextBox 9"/>
          <p:cNvSpPr txBox="1"/>
          <p:nvPr/>
        </p:nvSpPr>
        <p:spPr>
          <a:xfrm>
            <a:off x="1187624" y="1166843"/>
            <a:ext cx="6768752" cy="4524315"/>
          </a:xfrm>
          <a:prstGeom prst="rect">
            <a:avLst/>
          </a:prstGeom>
          <a:ln>
            <a:solidFill>
              <a:srgbClr val="0070C0"/>
            </a:solidFill>
          </a:ln>
        </p:spPr>
        <p:style>
          <a:lnRef idx="2">
            <a:schemeClr val="accent4"/>
          </a:lnRef>
          <a:fillRef idx="1">
            <a:schemeClr val="lt1"/>
          </a:fillRef>
          <a:effectRef idx="0">
            <a:schemeClr val="accent4"/>
          </a:effectRef>
          <a:fontRef idx="minor">
            <a:schemeClr val="dk1"/>
          </a:fontRef>
        </p:style>
        <p:txBody>
          <a:bodyPr wrap="square" rtlCol="0">
            <a:spAutoFit/>
          </a:bodyPr>
          <a:lstStyle/>
          <a:p>
            <a:pPr algn="just"/>
            <a:r>
              <a:rPr lang="en-GB" sz="3600" i="1" dirty="0">
                <a:solidFill>
                  <a:srgbClr val="FF0066"/>
                </a:solidFill>
                <a:latin typeface="Comic Sans MS" pitchFamily="66" charset="0"/>
              </a:rPr>
              <a:t>To our Year 6 children:</a:t>
            </a:r>
          </a:p>
          <a:p>
            <a:pPr algn="just"/>
            <a:endParaRPr lang="en-GB" sz="3600" dirty="0">
              <a:solidFill>
                <a:srgbClr val="FF0066"/>
              </a:solidFill>
              <a:latin typeface="Comic Sans MS" pitchFamily="66" charset="0"/>
            </a:endParaRPr>
          </a:p>
          <a:p>
            <a:r>
              <a:rPr lang="en-GB" sz="3600" dirty="0">
                <a:solidFill>
                  <a:srgbClr val="FF0066"/>
                </a:solidFill>
                <a:latin typeface="Comic Sans MS" pitchFamily="66" charset="0"/>
              </a:rPr>
              <a:t>Farewell, hold to your purpose.  May you be blessed by God in the decisions that you take. May the blessings of all of us go with you in all that you do and achieve . . .</a:t>
            </a:r>
          </a:p>
        </p:txBody>
      </p:sp>
    </p:spTree>
    <p:extLst>
      <p:ext uri="{BB962C8B-B14F-4D97-AF65-F5344CB8AC3E}">
        <p14:creationId xmlns:p14="http://schemas.microsoft.com/office/powerpoint/2010/main" val="1549252566"/>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581D8749C0E7D4AB4516BFF58616B25" ma:contentTypeVersion="8" ma:contentTypeDescription="Create a new document." ma:contentTypeScope="" ma:versionID="fa1bb1cccedb0e6d241efdb27d454843">
  <xsd:schema xmlns:xsd="http://www.w3.org/2001/XMLSchema" xmlns:xs="http://www.w3.org/2001/XMLSchema" xmlns:p="http://schemas.microsoft.com/office/2006/metadata/properties" xmlns:ns2="1be41fc0-aa03-44b0-9f57-ad44166b7528" targetNamespace="http://schemas.microsoft.com/office/2006/metadata/properties" ma:root="true" ma:fieldsID="4ba853b6369f6d7a182b1e843a2c97ed" ns2:_="">
    <xsd:import namespace="1be41fc0-aa03-44b0-9f57-ad44166b7528"/>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be41fc0-aa03-44b0-9f57-ad44166b752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EA856A2-97F1-4BE3-A7B6-11E991AAA0B6}">
  <ds:schemaRefs>
    <ds:schemaRef ds:uri="http://schemas.microsoft.com/sharepoint/v3/contenttype/forms"/>
  </ds:schemaRefs>
</ds:datastoreItem>
</file>

<file path=customXml/itemProps2.xml><?xml version="1.0" encoding="utf-8"?>
<ds:datastoreItem xmlns:ds="http://schemas.openxmlformats.org/officeDocument/2006/customXml" ds:itemID="{9909F9BD-EE88-45C0-89F4-85D9AFE412E1}">
  <ds:schemaRefs>
    <ds:schemaRef ds:uri="1be41fc0-aa03-44b0-9f57-ad44166b7528"/>
    <ds:schemaRef ds:uri="http://purl.org/dc/terms/"/>
    <ds:schemaRef ds:uri="http://www.w3.org/XML/1998/namespace"/>
    <ds:schemaRef ds:uri="http://purl.org/dc/elements/1.1/"/>
    <ds:schemaRef ds:uri="http://schemas.microsoft.com/office/2006/documentManagement/types"/>
    <ds:schemaRef ds:uri="http://purl.org/dc/dcmitype/"/>
    <ds:schemaRef ds:uri="http://schemas.microsoft.com/office/infopath/2007/PartnerControls"/>
    <ds:schemaRef ds:uri="http://schemas.openxmlformats.org/package/2006/metadata/core-properties"/>
    <ds:schemaRef ds:uri="http://schemas.microsoft.com/office/2006/metadata/properties"/>
  </ds:schemaRefs>
</ds:datastoreItem>
</file>

<file path=customXml/itemProps3.xml><?xml version="1.0" encoding="utf-8"?>
<ds:datastoreItem xmlns:ds="http://schemas.openxmlformats.org/officeDocument/2006/customXml" ds:itemID="{AEB98828-7509-4B66-AF41-34394C30D48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be41fc0-aa03-44b0-9f57-ad44166b752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1837</TotalTime>
  <Words>207</Words>
  <Application>Microsoft Office PowerPoint</Application>
  <PresentationFormat>On-screen Show (4:3)</PresentationFormat>
  <Paragraphs>42</Paragraphs>
  <Slides>16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Comic Sans MS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BCPS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Alex Palmer</dc:creator>
  <cp:lastModifiedBy>Hilary Homer</cp:lastModifiedBy>
  <cp:revision>117</cp:revision>
  <dcterms:created xsi:type="dcterms:W3CDTF">2014-08-21T19:54:01Z</dcterms:created>
  <dcterms:modified xsi:type="dcterms:W3CDTF">2023-05-11T22:29:29Z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0x010100F581D8749C0E7D4AB4516BFF58616B25</vt:lpwstr>
  </property>
</Properties>
</file>