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  <p:sldId id="261" r:id="rId5"/>
    <p:sldId id="256" r:id="rId6"/>
    <p:sldId id="257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-102" y="-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pPr/>
              <a:t>10/07/2017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ean-Fran%C3%A7ois_Millet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n.wikipedia.org/wiki/1857_in_ar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azquotes.com/author/5308-Mahatma_Gandhi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n 'exaustive review' of 304 previous meta-analysis and systematic reviews has pulled together the evidence linking different food categories and disease conditions.">
            <a:extLst>
              <a:ext uri="{FF2B5EF4-FFF2-40B4-BE49-F238E27FC236}">
                <a16:creationId xmlns:a16="http://schemas.microsoft.com/office/drawing/2014/main" xmlns="" id="{489AF6CF-267F-4AEA-AFD7-7EA09FFE8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790" y="320554"/>
            <a:ext cx="8893891" cy="500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question mark gif">
            <a:extLst>
              <a:ext uri="{FF2B5EF4-FFF2-40B4-BE49-F238E27FC236}">
                <a16:creationId xmlns:a16="http://schemas.microsoft.com/office/drawing/2014/main" xmlns="" id="{49EE8EB0-0B79-4E70-BD80-26F3B42690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8550" y="3609975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6380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kaydeerouge.files.wordpress.com/2015/08/harvest-home.jpg">
            <a:extLst>
              <a:ext uri="{FF2B5EF4-FFF2-40B4-BE49-F238E27FC236}">
                <a16:creationId xmlns:a16="http://schemas.microsoft.com/office/drawing/2014/main" xmlns="" id="{DF9FFA8E-0242-4F96-8FFC-5BCBF4005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883" y="380999"/>
            <a:ext cx="9029188" cy="565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5F11C87-6F13-4FBB-9D1B-B93440D29E25}"/>
              </a:ext>
            </a:extLst>
          </p:cNvPr>
          <p:cNvSpPr txBox="1"/>
          <p:nvPr/>
        </p:nvSpPr>
        <p:spPr>
          <a:xfrm>
            <a:off x="9588012" y="4828443"/>
            <a:ext cx="27241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Bringing in the Harvest, around 1820).  </a:t>
            </a:r>
          </a:p>
        </p:txBody>
      </p:sp>
    </p:spTree>
    <p:extLst>
      <p:ext uri="{BB962C8B-B14F-4D97-AF65-F5344CB8AC3E}">
        <p14:creationId xmlns:p14="http://schemas.microsoft.com/office/powerpoint/2010/main" xmlns="" val="1045543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harvest festival in church">
            <a:extLst>
              <a:ext uri="{FF2B5EF4-FFF2-40B4-BE49-F238E27FC236}">
                <a16:creationId xmlns:a16="http://schemas.microsoft.com/office/drawing/2014/main" xmlns="" id="{C0383280-5058-4B9B-9202-9F39918B3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0650" y="365729"/>
            <a:ext cx="9300816" cy="621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232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014ADE8-0434-4C3E-991A-74AE69BA87AD}"/>
              </a:ext>
            </a:extLst>
          </p:cNvPr>
          <p:cNvSpPr/>
          <p:nvPr/>
        </p:nvSpPr>
        <p:spPr>
          <a:xfrm>
            <a:off x="870437" y="465993"/>
            <a:ext cx="10190285" cy="532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>
                <a:solidFill>
                  <a:srgbClr val="333333"/>
                </a:solidFill>
                <a:latin typeface="Open Sans"/>
              </a:rPr>
              <a:t>"When you reap the </a:t>
            </a:r>
            <a:r>
              <a:rPr lang="en-GB" sz="5815" dirty="0">
                <a:solidFill>
                  <a:srgbClr val="FF0000"/>
                </a:solidFill>
                <a:latin typeface="Open Sans"/>
              </a:rPr>
              <a:t>harvest</a:t>
            </a:r>
            <a:r>
              <a:rPr lang="en-GB" sz="5400" dirty="0">
                <a:solidFill>
                  <a:srgbClr val="333333"/>
                </a:solidFill>
                <a:latin typeface="Open Sans"/>
              </a:rPr>
              <a:t> of your land, do not reap to the very edges of your field or gather the gleanings of your </a:t>
            </a:r>
            <a:r>
              <a:rPr lang="en-GB" sz="5400" dirty="0">
                <a:solidFill>
                  <a:srgbClr val="FF0000"/>
                </a:solidFill>
                <a:latin typeface="Open Sans"/>
              </a:rPr>
              <a:t>harvest</a:t>
            </a:r>
            <a:r>
              <a:rPr lang="en-GB" sz="5400" dirty="0">
                <a:solidFill>
                  <a:srgbClr val="333333"/>
                </a:solidFill>
                <a:latin typeface="Open Sans"/>
              </a:rPr>
              <a:t>." </a:t>
            </a:r>
          </a:p>
          <a:p>
            <a:r>
              <a:rPr lang="en-GB" sz="5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66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Leviticus 23:22)</a:t>
            </a:r>
            <a:r>
              <a:rPr lang="en-GB" sz="2800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6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7933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render.fineartamerica.com/images/rendered/medium/greeting-card/images/artworkimages/medium/1/the-gleaners-jean-francois-millet.jpg">
            <a:extLst>
              <a:ext uri="{FF2B5EF4-FFF2-40B4-BE49-F238E27FC236}">
                <a16:creationId xmlns:a16="http://schemas.microsoft.com/office/drawing/2014/main" xmlns="" id="{432B0AB9-3CE5-4F3F-A93D-FA62D8548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75" y="359326"/>
            <a:ext cx="9791700" cy="710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D987E3-B83B-472B-BCC9-C0E546A98378}"/>
              </a:ext>
            </a:extLst>
          </p:cNvPr>
          <p:cNvSpPr txBox="1"/>
          <p:nvPr/>
        </p:nvSpPr>
        <p:spPr>
          <a:xfrm>
            <a:off x="9609992" y="5025537"/>
            <a:ext cx="2804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The </a:t>
            </a:r>
            <a:r>
              <a:rPr lang="en-GB" sz="2400" b="1" dirty="0"/>
              <a:t>Gleaners by </a:t>
            </a:r>
            <a:r>
              <a:rPr lang="en-GB" sz="1835" b="1" dirty="0">
                <a:hlinkClick r:id="rId3" tooltip="Jean-François Millet"/>
              </a:rPr>
              <a:t>Jean-François Millet</a:t>
            </a:r>
            <a:r>
              <a:rPr lang="en-GB" sz="1835" b="1" dirty="0"/>
              <a:t> </a:t>
            </a:r>
            <a:r>
              <a:rPr lang="en-GB" sz="2400" b="1" dirty="0"/>
              <a:t>(</a:t>
            </a:r>
            <a:r>
              <a:rPr lang="en-GB" sz="2400" b="1" dirty="0">
                <a:hlinkClick r:id="rId4" tooltip="1857 in art"/>
              </a:rPr>
              <a:t>1857</a:t>
            </a:r>
            <a:r>
              <a:rPr lang="en-GB" sz="2400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13836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442E4B9-AD70-459A-9497-CB9BB1D970E7}"/>
              </a:ext>
            </a:extLst>
          </p:cNvPr>
          <p:cNvSpPr/>
          <p:nvPr/>
        </p:nvSpPr>
        <p:spPr>
          <a:xfrm>
            <a:off x="572233" y="520944"/>
            <a:ext cx="85812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sz="5400" b="0" i="0" dirty="0">
                <a:solidFill>
                  <a:srgbClr val="333333"/>
                </a:solidFill>
                <a:effectLst/>
                <a:latin typeface="Open Sans"/>
              </a:rPr>
              <a:t>“The true measure of any society can be found in how it treats its most vulnerable members”. </a:t>
            </a:r>
          </a:p>
          <a:p>
            <a:pPr fontAlgn="base"/>
            <a:r>
              <a:rPr lang="en-GB" sz="5400" b="1" i="0" dirty="0">
                <a:solidFill>
                  <a:srgbClr val="A94C1C"/>
                </a:solidFill>
                <a:effectLst/>
                <a:latin typeface="Open Sans"/>
                <a:hlinkClick r:id="rId2"/>
              </a:rPr>
              <a:t>Mahatma Gandhi</a:t>
            </a:r>
            <a:endParaRPr lang="en-GB" sz="5400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  <p:pic>
        <p:nvPicPr>
          <p:cNvPr id="1026" name="Picture 2" descr="Image result for food bank">
            <a:extLst>
              <a:ext uri="{FF2B5EF4-FFF2-40B4-BE49-F238E27FC236}">
                <a16:creationId xmlns:a16="http://schemas.microsoft.com/office/drawing/2014/main" xmlns="" id="{97C8A095-53BD-4FFD-887B-47A831CD8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2875" y="2695575"/>
            <a:ext cx="384810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687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russell trust">
            <a:extLst>
              <a:ext uri="{FF2B5EF4-FFF2-40B4-BE49-F238E27FC236}">
                <a16:creationId xmlns:a16="http://schemas.microsoft.com/office/drawing/2014/main" xmlns="" id="{40923D0A-324E-4675-9B9A-C5476C671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187" y="504824"/>
            <a:ext cx="8758238" cy="583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2437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Custom</PresentationFormat>
  <Paragraphs>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8</cp:revision>
  <dcterms:created xsi:type="dcterms:W3CDTF">2017-06-27T17:58:57Z</dcterms:created>
  <dcterms:modified xsi:type="dcterms:W3CDTF">2017-07-10T07:01:24Z</dcterms:modified>
</cp:coreProperties>
</file>