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76" r:id="rId3"/>
    <p:sldId id="257" r:id="rId4"/>
    <p:sldId id="258" r:id="rId5"/>
    <p:sldId id="260" r:id="rId6"/>
    <p:sldId id="271" r:id="rId7"/>
    <p:sldId id="275" r:id="rId8"/>
    <p:sldId id="270" r:id="rId9"/>
    <p:sldId id="269" r:id="rId10"/>
    <p:sldId id="267" r:id="rId11"/>
    <p:sldId id="266" r:id="rId12"/>
    <p:sldId id="268" r:id="rId13"/>
    <p:sldId id="27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5159" autoAdjust="0"/>
  </p:normalViewPr>
  <p:slideViewPr>
    <p:cSldViewPr>
      <p:cViewPr varScale="1">
        <p:scale>
          <a:sx n="108" d="100"/>
          <a:sy n="108" d="100"/>
        </p:scale>
        <p:origin x="174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8DFC40-8B3D-4B19-A215-70683404A1B4}" type="datetimeFigureOut">
              <a:rPr lang="en-US" smtClean="0"/>
              <a:t>11/28/2022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D3EC4-222C-402C-85DE-452378C1739B}" type="slidenum">
              <a:rPr lang="en-US" smtClean="0"/>
              <a:t>‹#›</a:t>
            </a:fld>
            <a:endParaRPr lang="en-US" dirty="0"/>
          </a:p>
        </p:txBody>
      </p:sp>
    </p:spTree>
    <p:extLst>
      <p:ext uri="{BB962C8B-B14F-4D97-AF65-F5344CB8AC3E}">
        <p14:creationId xmlns:p14="http://schemas.microsoft.com/office/powerpoint/2010/main" val="3886369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FBCF0C-8B91-4D69-8B62-C7156BC6AFF8}"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2928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C4C466-B503-4AD8-8A2C-D590C6895B0B}"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177556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DEF5B0-C3E7-4499-852A-7AB5AC9CC839}"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53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62D626-0A06-4C82-9248-D26AB16471BB}" type="datetime1">
              <a:rPr lang="en-US" smtClean="0"/>
              <a:t>11/28/2022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264101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3496D1-AC46-4A3D-B01E-E49E72B5A05D}" type="datetime1">
              <a:rPr lang="en-US" smtClean="0"/>
              <a:t>11/28/2022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555855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6BD2CB-7A31-4AB9-9A40-D2735DCE15DF}" type="datetime1">
              <a:rPr lang="en-US" smtClean="0"/>
              <a:t>11/28/2022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52785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30855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A345C9F-CD0F-4531-B46D-D676905854B8}" type="datetime1">
              <a:rPr lang="en-US" smtClean="0"/>
              <a:t>11/28/2022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F7DE23F-7FD8-4CA5-A7F8-82C0CC4AC18C}" type="slidenum">
              <a:rPr lang="en-US" smtClean="0"/>
              <a:t>‹#›</a:t>
            </a:fld>
            <a:endParaRPr lang="en-US" dirty="0"/>
          </a:p>
        </p:txBody>
      </p:sp>
    </p:spTree>
    <p:extLst>
      <p:ext uri="{BB962C8B-B14F-4D97-AF65-F5344CB8AC3E}">
        <p14:creationId xmlns:p14="http://schemas.microsoft.com/office/powerpoint/2010/main" val="122398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36F858-EC57-4E4B-AF3F-8BE8136C3BFC}" type="datetime1">
              <a:rPr lang="en-US" smtClean="0"/>
              <a:t>11/28/2022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402491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D2BFEA-4D91-4070-A46B-9BB778B27739}"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3195859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145206-33C7-43F6-AF12-63A2751B464F}"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1492640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C43E834-77A2-4FED-94F3-2665ECAD9AB3}" type="datetime1">
              <a:rPr lang="en-US" smtClean="0"/>
              <a:t>11/28/2022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F7DE23F-7FD8-4CA5-A7F8-82C0CC4AC18C}"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3286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438400" y="2693988"/>
            <a:ext cx="4267200" cy="1470025"/>
          </a:xfrm>
        </p:spPr>
        <p:txBody>
          <a:bodyPr anchor="ctr" anchorCtr="0">
            <a:normAutofit fontScale="90000"/>
          </a:bodyPr>
          <a:lstStyle/>
          <a:p>
            <a:pPr algn="ctr"/>
            <a:r>
              <a:rPr lang="en-US" sz="8000" dirty="0"/>
              <a:t>Welcome!</a:t>
            </a:r>
          </a:p>
        </p:txBody>
      </p:sp>
    </p:spTree>
    <p:extLst>
      <p:ext uri="{BB962C8B-B14F-4D97-AF65-F5344CB8AC3E}">
        <p14:creationId xmlns:p14="http://schemas.microsoft.com/office/powerpoint/2010/main" val="3450267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pooky\Pictures\St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3033"/>
            <a:ext cx="9144000" cy="6095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94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Consideration</a:t>
            </a:r>
          </a:p>
        </p:txBody>
      </p:sp>
      <p:sp>
        <p:nvSpPr>
          <p:cNvPr id="4" name="Rectangle 3">
            <a:extLst>
              <a:ext uri="{FF2B5EF4-FFF2-40B4-BE49-F238E27FC236}">
                <a16:creationId xmlns:a16="http://schemas.microsoft.com/office/drawing/2014/main" id="{36F4179C-168A-982A-3170-762EE3546587}"/>
              </a:ext>
            </a:extLst>
          </p:cNvPr>
          <p:cNvSpPr/>
          <p:nvPr/>
        </p:nvSpPr>
        <p:spPr>
          <a:xfrm>
            <a:off x="1104900" y="2442972"/>
            <a:ext cx="6934200" cy="1972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lumMod val="75000"/>
                    <a:lumOff val="25000"/>
                  </a:schemeClr>
                </a:solidFill>
                <a:latin typeface="+mj-lt"/>
              </a:rPr>
              <a:t>‘To think about something or someone before deciding on, or taking, a course of action.’</a:t>
            </a:r>
          </a:p>
        </p:txBody>
      </p:sp>
    </p:spTree>
    <p:extLst>
      <p:ext uri="{BB962C8B-B14F-4D97-AF65-F5344CB8AC3E}">
        <p14:creationId xmlns:p14="http://schemas.microsoft.com/office/powerpoint/2010/main" val="24998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How we can show consideration</a:t>
            </a:r>
          </a:p>
        </p:txBody>
      </p:sp>
      <p:sp>
        <p:nvSpPr>
          <p:cNvPr id="3" name="Content Placeholder 2"/>
          <p:cNvSpPr>
            <a:spLocks noGrp="1"/>
          </p:cNvSpPr>
          <p:nvPr>
            <p:ph idx="1"/>
          </p:nvPr>
        </p:nvSpPr>
        <p:spPr>
          <a:xfrm>
            <a:off x="914400" y="1845734"/>
            <a:ext cx="7452360" cy="4023360"/>
          </a:xfrm>
        </p:spPr>
        <p:txBody>
          <a:bodyPr>
            <a:normAutofit/>
          </a:bodyPr>
          <a:lstStyle/>
          <a:p>
            <a:pPr marL="180000" indent="-360000">
              <a:lnSpc>
                <a:spcPct val="100000"/>
              </a:lnSpc>
              <a:spcBef>
                <a:spcPts val="0"/>
              </a:spcBef>
              <a:spcAft>
                <a:spcPts val="600"/>
              </a:spcAft>
              <a:buFont typeface="Wingdings" panose="05000000000000000000" pitchFamily="2" charset="2"/>
              <a:buChar char="§"/>
            </a:pPr>
            <a:r>
              <a:rPr lang="en-US" sz="2800" dirty="0">
                <a:latin typeface="+mj-lt"/>
              </a:rPr>
              <a:t>Being helpful</a:t>
            </a:r>
          </a:p>
          <a:p>
            <a:pPr marL="180000" indent="-360000">
              <a:lnSpc>
                <a:spcPct val="100000"/>
              </a:lnSpc>
              <a:spcBef>
                <a:spcPts val="0"/>
              </a:spcBef>
              <a:spcAft>
                <a:spcPts val="600"/>
              </a:spcAft>
              <a:buFont typeface="Wingdings" panose="05000000000000000000" pitchFamily="2" charset="2"/>
              <a:buChar char="§"/>
            </a:pPr>
            <a:r>
              <a:rPr lang="en-US" sz="2800" dirty="0">
                <a:latin typeface="+mj-lt"/>
              </a:rPr>
              <a:t>Being kind and sympathetic</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caring</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thoughtful</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trustworthy</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polite</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appreciative</a:t>
            </a:r>
            <a:endParaRPr lang="en-US" sz="2800" dirty="0">
              <a:latin typeface="+mj-lt"/>
            </a:endParaRPr>
          </a:p>
        </p:txBody>
      </p:sp>
    </p:spTree>
    <p:extLst>
      <p:ext uri="{BB962C8B-B14F-4D97-AF65-F5344CB8AC3E}">
        <p14:creationId xmlns:p14="http://schemas.microsoft.com/office/powerpoint/2010/main" val="128185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Being helpful</a:t>
            </a:r>
          </a:p>
        </p:txBody>
      </p:sp>
      <p:sp>
        <p:nvSpPr>
          <p:cNvPr id="3" name="Content Placeholder 2"/>
          <p:cNvSpPr>
            <a:spLocks noGrp="1"/>
          </p:cNvSpPr>
          <p:nvPr>
            <p:ph idx="1"/>
          </p:nvPr>
        </p:nvSpPr>
        <p:spPr>
          <a:xfrm>
            <a:off x="914400" y="1996440"/>
            <a:ext cx="7452360" cy="402336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US" sz="2800" dirty="0">
                <a:latin typeface="+mj-lt"/>
              </a:rPr>
              <a:t>Tidy away items that you have used so that someone else doesn’t have to clear them up</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Don’t drop litter or anything else. It isn’t good for the environment, and it could hurt our wildlife</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 chores for parents or </a:t>
            </a:r>
            <a:r>
              <a:rPr lang="en-US" sz="2800" dirty="0" err="1">
                <a:latin typeface="+mj-lt"/>
              </a:rPr>
              <a:t>carers</a:t>
            </a:r>
            <a:r>
              <a:rPr lang="en-US" sz="2800" dirty="0">
                <a:latin typeface="+mj-lt"/>
              </a:rPr>
              <a:t>, such as laying the table for dinner or drying the plates</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Don’t quarrel with siblings or friends and cause them to be upset</a:t>
            </a:r>
            <a:endParaRPr lang="en-US" sz="3200" dirty="0">
              <a:latin typeface="+mj-lt"/>
            </a:endParaRPr>
          </a:p>
        </p:txBody>
      </p:sp>
    </p:spTree>
    <p:extLst>
      <p:ext uri="{BB962C8B-B14F-4D97-AF65-F5344CB8AC3E}">
        <p14:creationId xmlns:p14="http://schemas.microsoft.com/office/powerpoint/2010/main" val="2665090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Sympathetic</a:t>
            </a:r>
          </a:p>
        </p:txBody>
      </p:sp>
      <p:sp>
        <p:nvSpPr>
          <p:cNvPr id="3" name="Content Placeholder 2"/>
          <p:cNvSpPr>
            <a:spLocks noGrp="1"/>
          </p:cNvSpPr>
          <p:nvPr>
            <p:ph idx="1"/>
          </p:nvPr>
        </p:nvSpPr>
        <p:spPr>
          <a:xfrm>
            <a:off x="914400" y="4191000"/>
            <a:ext cx="5791200" cy="457200"/>
          </a:xfrm>
        </p:spPr>
        <p:txBody>
          <a:bodyPr>
            <a:normAutofit lnSpcReduction="10000"/>
          </a:bodyPr>
          <a:lstStyle/>
          <a:p>
            <a:pPr marL="0" indent="0">
              <a:buNone/>
            </a:pPr>
            <a:r>
              <a:rPr lang="en-US" sz="2800" dirty="0">
                <a:latin typeface="+mj-lt"/>
              </a:rPr>
              <a:t>When we do this, we show compassion</a:t>
            </a:r>
          </a:p>
        </p:txBody>
      </p:sp>
      <p:sp>
        <p:nvSpPr>
          <p:cNvPr id="4" name="Rectangle 3">
            <a:extLst>
              <a:ext uri="{FF2B5EF4-FFF2-40B4-BE49-F238E27FC236}">
                <a16:creationId xmlns:a16="http://schemas.microsoft.com/office/drawing/2014/main" id="{97B3DDC0-A488-3DE8-C004-7E5FFEFDF0CA}"/>
              </a:ext>
            </a:extLst>
          </p:cNvPr>
          <p:cNvSpPr/>
          <p:nvPr/>
        </p:nvSpPr>
        <p:spPr>
          <a:xfrm>
            <a:off x="914400" y="2186940"/>
            <a:ext cx="6934200" cy="15468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lumMod val="75000"/>
                    <a:lumOff val="25000"/>
                  </a:schemeClr>
                </a:solidFill>
                <a:latin typeface="+mj-lt"/>
              </a:rPr>
              <a:t>‘To be understanding towards someone and comfort them.’</a:t>
            </a:r>
          </a:p>
        </p:txBody>
      </p:sp>
    </p:spTree>
    <p:extLst>
      <p:ext uri="{BB962C8B-B14F-4D97-AF65-F5344CB8AC3E}">
        <p14:creationId xmlns:p14="http://schemas.microsoft.com/office/powerpoint/2010/main" val="3985236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pooky\Pictures\Kindne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470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kind and sympathetic</a:t>
            </a:r>
          </a:p>
        </p:txBody>
      </p:sp>
      <p:sp>
        <p:nvSpPr>
          <p:cNvPr id="3" name="Content Placeholder 2"/>
          <p:cNvSpPr>
            <a:spLocks noGrp="1"/>
          </p:cNvSpPr>
          <p:nvPr>
            <p:ph idx="1"/>
          </p:nvPr>
        </p:nvSpPr>
        <p:spPr>
          <a:xfrm>
            <a:off x="914400" y="1921934"/>
            <a:ext cx="7452360" cy="4326466"/>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GB" sz="2000" dirty="0">
                <a:latin typeface="+mj-lt"/>
              </a:rPr>
              <a:t>Be careful with the words that you use when speaking to others</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Listen to others and pay attention to what they are saying</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Understand that we are all different and deal with challenges differently</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Be constructive about giving feedback. Look for the good as well as areas that need improvement. Everyone has strengths and weaknesses</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Don’t join in when others are making fun of someone or gossiping. It isn’t big to make someone else look small</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Show compassion when someone makes a mistake</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Forgive when someone makes a mistake</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Be kind and cheer someone up when they are feeling down or unwell</a:t>
            </a:r>
          </a:p>
        </p:txBody>
      </p:sp>
    </p:spTree>
    <p:extLst>
      <p:ext uri="{BB962C8B-B14F-4D97-AF65-F5344CB8AC3E}">
        <p14:creationId xmlns:p14="http://schemas.microsoft.com/office/powerpoint/2010/main" val="122367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caring</a:t>
            </a:r>
          </a:p>
        </p:txBody>
      </p:sp>
      <p:sp>
        <p:nvSpPr>
          <p:cNvPr id="3" name="Content Placeholder 2"/>
          <p:cNvSpPr>
            <a:spLocks noGrp="1"/>
          </p:cNvSpPr>
          <p:nvPr>
            <p:ph idx="1"/>
          </p:nvPr>
        </p:nvSpPr>
        <p:spPr>
          <a:xfrm>
            <a:off x="914400" y="1921934"/>
            <a:ext cx="7452360" cy="4478866"/>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US" dirty="0">
                <a:latin typeface="+mj-lt"/>
              </a:rPr>
              <a:t>Make everyone feel welcome. You could do this when you play games during break or when someone new joins your school</a:t>
            </a:r>
          </a:p>
          <a:p>
            <a:pPr marL="360000" indent="-360000">
              <a:lnSpc>
                <a:spcPct val="100000"/>
              </a:lnSpc>
              <a:spcBef>
                <a:spcPts val="0"/>
              </a:spcBef>
              <a:spcAft>
                <a:spcPts val="300"/>
              </a:spcAft>
              <a:buFont typeface="Wingdings" panose="05000000000000000000" pitchFamily="2" charset="2"/>
              <a:buChar char="§"/>
            </a:pPr>
            <a:r>
              <a:rPr lang="en-US" dirty="0">
                <a:latin typeface="+mj-lt"/>
              </a:rPr>
              <a:t>Share by allowing everyone to have a turn at a game or by making sure that treats are divided up fairly</a:t>
            </a:r>
          </a:p>
          <a:p>
            <a:pPr marL="360000" indent="-360000">
              <a:lnSpc>
                <a:spcPct val="100000"/>
              </a:lnSpc>
              <a:spcBef>
                <a:spcPts val="0"/>
              </a:spcBef>
              <a:spcAft>
                <a:spcPts val="300"/>
              </a:spcAft>
              <a:buFont typeface="Wingdings" panose="05000000000000000000" pitchFamily="2" charset="2"/>
              <a:buChar char="§"/>
            </a:pPr>
            <a:r>
              <a:rPr lang="en-US" dirty="0">
                <a:latin typeface="+mj-lt"/>
              </a:rPr>
              <a:t>Give time to someone else. You could do this by playing with a younger sibling and helping at home, or by volunteering, such as helping at a school event</a:t>
            </a:r>
          </a:p>
          <a:p>
            <a:pPr marL="360000" indent="-360000">
              <a:lnSpc>
                <a:spcPct val="100000"/>
              </a:lnSpc>
              <a:spcBef>
                <a:spcPts val="0"/>
              </a:spcBef>
              <a:spcAft>
                <a:spcPts val="300"/>
              </a:spcAft>
              <a:buFont typeface="Wingdings" panose="05000000000000000000" pitchFamily="2" charset="2"/>
              <a:buChar char="§"/>
            </a:pPr>
            <a:r>
              <a:rPr lang="en-US" dirty="0">
                <a:latin typeface="+mj-lt"/>
              </a:rPr>
              <a:t>Put others first. If you want to watch a film, and a friend wants to watch a different one, maybe you could let them choose</a:t>
            </a:r>
          </a:p>
          <a:p>
            <a:pPr marL="360000" indent="-360000">
              <a:lnSpc>
                <a:spcPct val="100000"/>
              </a:lnSpc>
              <a:spcBef>
                <a:spcPts val="0"/>
              </a:spcBef>
              <a:spcAft>
                <a:spcPts val="300"/>
              </a:spcAft>
              <a:buFont typeface="Wingdings" panose="05000000000000000000" pitchFamily="2" charset="2"/>
              <a:buChar char="§"/>
            </a:pPr>
            <a:r>
              <a:rPr lang="en-US" dirty="0">
                <a:latin typeface="+mj-lt"/>
              </a:rPr>
              <a:t>Smile and say hello to your neighbours, or people you know on the street</a:t>
            </a:r>
          </a:p>
          <a:p>
            <a:pPr marL="360000" indent="-360000">
              <a:lnSpc>
                <a:spcPct val="100000"/>
              </a:lnSpc>
              <a:spcBef>
                <a:spcPts val="0"/>
              </a:spcBef>
              <a:spcAft>
                <a:spcPts val="300"/>
              </a:spcAft>
              <a:buFont typeface="Wingdings" panose="05000000000000000000" pitchFamily="2" charset="2"/>
              <a:buChar char="§"/>
            </a:pPr>
            <a:r>
              <a:rPr lang="en-US" dirty="0">
                <a:latin typeface="+mj-lt"/>
              </a:rPr>
              <a:t>If someone is upset about something, such as losing a pet, let them know that you are there for them</a:t>
            </a:r>
          </a:p>
        </p:txBody>
      </p:sp>
    </p:spTree>
    <p:extLst>
      <p:ext uri="{BB962C8B-B14F-4D97-AF65-F5344CB8AC3E}">
        <p14:creationId xmlns:p14="http://schemas.microsoft.com/office/powerpoint/2010/main" val="344587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545600" cy="1450800"/>
          </a:xfrm>
        </p:spPr>
        <p:txBody>
          <a:bodyPr/>
          <a:lstStyle/>
          <a:p>
            <a:r>
              <a:rPr lang="en-US" dirty="0"/>
              <a:t>Being thoughtful</a:t>
            </a:r>
          </a:p>
        </p:txBody>
      </p:sp>
      <p:sp>
        <p:nvSpPr>
          <p:cNvPr id="3" name="Content Placeholder 2"/>
          <p:cNvSpPr>
            <a:spLocks noGrp="1"/>
          </p:cNvSpPr>
          <p:nvPr>
            <p:ph idx="1"/>
          </p:nvPr>
        </p:nvSpPr>
        <p:spPr>
          <a:xfrm>
            <a:off x="914400" y="1752600"/>
            <a:ext cx="7467600" cy="4303893"/>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GB" dirty="0">
                <a:latin typeface="+mj-lt"/>
              </a:rPr>
              <a:t>When you travel by public transport and it’s crowded, you could offer someone your seat</a:t>
            </a:r>
          </a:p>
          <a:p>
            <a:pPr marL="360000" indent="-360000">
              <a:lnSpc>
                <a:spcPct val="100000"/>
              </a:lnSpc>
              <a:spcBef>
                <a:spcPts val="0"/>
              </a:spcBef>
              <a:spcAft>
                <a:spcPts val="300"/>
              </a:spcAft>
              <a:buFont typeface="Wingdings" panose="05000000000000000000" pitchFamily="2" charset="2"/>
              <a:buChar char="§"/>
            </a:pPr>
            <a:r>
              <a:rPr lang="en-GB" dirty="0">
                <a:latin typeface="+mj-lt"/>
              </a:rPr>
              <a:t>Don’t put your feet on a seat so that it makes it dirty for the next person to sit on</a:t>
            </a:r>
            <a:endParaRPr lang="en-US" dirty="0">
              <a:latin typeface="+mj-lt"/>
            </a:endParaRPr>
          </a:p>
          <a:p>
            <a:pPr marL="360000" indent="-360000">
              <a:lnSpc>
                <a:spcPct val="100000"/>
              </a:lnSpc>
              <a:spcBef>
                <a:spcPts val="0"/>
              </a:spcBef>
              <a:spcAft>
                <a:spcPts val="300"/>
              </a:spcAft>
              <a:buFont typeface="Wingdings" panose="05000000000000000000" pitchFamily="2" charset="2"/>
              <a:buChar char="§"/>
            </a:pPr>
            <a:r>
              <a:rPr lang="en-GB" dirty="0">
                <a:latin typeface="+mj-lt"/>
              </a:rPr>
              <a:t>When things don’t go your way, try not to show your annoyance or disappointment to someone else when it isn’t their fault</a:t>
            </a:r>
          </a:p>
          <a:p>
            <a:pPr marL="360000" indent="-360000">
              <a:lnSpc>
                <a:spcPct val="100000"/>
              </a:lnSpc>
              <a:spcBef>
                <a:spcPts val="0"/>
              </a:spcBef>
              <a:spcAft>
                <a:spcPts val="300"/>
              </a:spcAft>
              <a:buFont typeface="Wingdings" panose="05000000000000000000" pitchFamily="2" charset="2"/>
              <a:buChar char="§"/>
            </a:pPr>
            <a:r>
              <a:rPr lang="en-US" dirty="0">
                <a:latin typeface="+mj-lt"/>
              </a:rPr>
              <a:t>It’s always nice to give a gift, but you can make it extra-special by thinking about what that person would really like – and it doesn’t have to be expensive</a:t>
            </a:r>
          </a:p>
          <a:p>
            <a:pPr marL="360000" indent="-360000">
              <a:lnSpc>
                <a:spcPct val="100000"/>
              </a:lnSpc>
              <a:spcBef>
                <a:spcPts val="0"/>
              </a:spcBef>
              <a:spcAft>
                <a:spcPts val="300"/>
              </a:spcAft>
              <a:buFont typeface="Wingdings" panose="05000000000000000000" pitchFamily="2" charset="2"/>
              <a:buChar char="§"/>
            </a:pPr>
            <a:r>
              <a:rPr lang="en-US" dirty="0">
                <a:latin typeface="+mj-lt"/>
              </a:rPr>
              <a:t>Think about how someone else is feeling</a:t>
            </a:r>
          </a:p>
          <a:p>
            <a:pPr marL="360000" indent="-360000">
              <a:lnSpc>
                <a:spcPct val="100000"/>
              </a:lnSpc>
              <a:spcBef>
                <a:spcPts val="0"/>
              </a:spcBef>
              <a:spcAft>
                <a:spcPts val="300"/>
              </a:spcAft>
              <a:buFont typeface="Wingdings" panose="05000000000000000000" pitchFamily="2" charset="2"/>
              <a:buChar char="§"/>
            </a:pPr>
            <a:r>
              <a:rPr lang="en-US" dirty="0">
                <a:latin typeface="+mj-lt"/>
              </a:rPr>
              <a:t>If your friend enjoys acting and is performing in a play, you could support them by going to watch</a:t>
            </a:r>
          </a:p>
          <a:p>
            <a:pPr marL="360000" indent="-360000">
              <a:lnSpc>
                <a:spcPct val="100000"/>
              </a:lnSpc>
              <a:spcBef>
                <a:spcPts val="0"/>
              </a:spcBef>
              <a:spcAft>
                <a:spcPts val="300"/>
              </a:spcAft>
              <a:buFont typeface="Wingdings" panose="05000000000000000000" pitchFamily="2" charset="2"/>
              <a:buChar char="§"/>
            </a:pPr>
            <a:r>
              <a:rPr lang="en-US" dirty="0">
                <a:latin typeface="+mj-lt"/>
              </a:rPr>
              <a:t>Put yourself in someone else’s shoes by thinking about how something might make that person feel</a:t>
            </a:r>
          </a:p>
        </p:txBody>
      </p:sp>
    </p:spTree>
    <p:extLst>
      <p:ext uri="{BB962C8B-B14F-4D97-AF65-F5344CB8AC3E}">
        <p14:creationId xmlns:p14="http://schemas.microsoft.com/office/powerpoint/2010/main" val="381153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545600" cy="1450800"/>
          </a:xfrm>
        </p:spPr>
        <p:txBody>
          <a:bodyPr/>
          <a:lstStyle/>
          <a:p>
            <a:r>
              <a:rPr lang="en-US" dirty="0"/>
              <a:t>Being trustworthy</a:t>
            </a:r>
          </a:p>
        </p:txBody>
      </p:sp>
      <p:sp>
        <p:nvSpPr>
          <p:cNvPr id="3" name="Content Placeholder 2"/>
          <p:cNvSpPr>
            <a:spLocks noGrp="1"/>
          </p:cNvSpPr>
          <p:nvPr>
            <p:ph idx="1"/>
          </p:nvPr>
        </p:nvSpPr>
        <p:spPr>
          <a:xfrm>
            <a:off x="914400" y="1905000"/>
            <a:ext cx="7545600" cy="3913363"/>
          </a:xfrm>
        </p:spPr>
        <p:txBody>
          <a:bodyPr>
            <a:normAutofit lnSpcReduction="10000"/>
          </a:bodyPr>
          <a:lstStyle/>
          <a:p>
            <a:pPr marL="360000" indent="-360000">
              <a:lnSpc>
                <a:spcPct val="110000"/>
              </a:lnSpc>
              <a:spcBef>
                <a:spcPts val="0"/>
              </a:spcBef>
              <a:spcAft>
                <a:spcPts val="300"/>
              </a:spcAft>
              <a:buFont typeface="Wingdings" panose="05000000000000000000" pitchFamily="2" charset="2"/>
              <a:buChar char="§"/>
            </a:pPr>
            <a:r>
              <a:rPr lang="en-US" sz="2000" dirty="0">
                <a:latin typeface="+mj-lt"/>
              </a:rPr>
              <a:t>If you find something that doesn’t belong to you, hand it to someone who may be able to find the owner</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Think before you speak about others: would you like it if someone gave away your secret? </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Give credit to others when they deserve it. If someone has put work into something, it’s only fair to recognize them for the part that they played</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Be honest and don’t tell fibs, like blaming someone else when it was you who made the mistake</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If your parents ask you to come home by a certain time, do what they ask. That way, they will know that they can rely on you, and it won’t cause them worry</a:t>
            </a:r>
          </a:p>
        </p:txBody>
      </p:sp>
    </p:spTree>
    <p:extLst>
      <p:ext uri="{BB962C8B-B14F-4D97-AF65-F5344CB8AC3E}">
        <p14:creationId xmlns:p14="http://schemas.microsoft.com/office/powerpoint/2010/main" val="4033962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polite</a:t>
            </a:r>
          </a:p>
        </p:txBody>
      </p:sp>
      <p:sp>
        <p:nvSpPr>
          <p:cNvPr id="3" name="Content Placeholder 2"/>
          <p:cNvSpPr>
            <a:spLocks noGrp="1"/>
          </p:cNvSpPr>
          <p:nvPr>
            <p:ph idx="1"/>
          </p:nvPr>
        </p:nvSpPr>
        <p:spPr>
          <a:xfrm>
            <a:off x="914400" y="1920240"/>
            <a:ext cx="7452360" cy="402336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GB" dirty="0">
                <a:latin typeface="+mj-lt"/>
              </a:rPr>
              <a:t>Use good manners to everyone regardless of how you feel or whether that person is displaying good manners to you. Even if you don’t agree with someone or what they’ve done, shouting or saying mean things will not improve the situation</a:t>
            </a:r>
          </a:p>
          <a:p>
            <a:pPr marL="360000" indent="-360000">
              <a:lnSpc>
                <a:spcPct val="100000"/>
              </a:lnSpc>
              <a:spcBef>
                <a:spcPts val="0"/>
              </a:spcBef>
              <a:spcAft>
                <a:spcPts val="600"/>
              </a:spcAft>
              <a:buFont typeface="Wingdings" panose="05000000000000000000" pitchFamily="2" charset="2"/>
              <a:buChar char="§"/>
            </a:pPr>
            <a:r>
              <a:rPr lang="en-GB" dirty="0">
                <a:latin typeface="+mj-lt"/>
              </a:rPr>
              <a:t>Good manners means speaking to people respectfully, like using words such as please and thank you. Show the same respect to everyone</a:t>
            </a:r>
            <a:endParaRPr lang="en-US" dirty="0">
              <a:latin typeface="+mj-lt"/>
            </a:endParaRPr>
          </a:p>
          <a:p>
            <a:pPr marL="360000" indent="-360000">
              <a:lnSpc>
                <a:spcPct val="100000"/>
              </a:lnSpc>
              <a:spcBef>
                <a:spcPts val="0"/>
              </a:spcBef>
              <a:spcAft>
                <a:spcPts val="600"/>
              </a:spcAft>
              <a:buFont typeface="Wingdings" panose="05000000000000000000" pitchFamily="2" charset="2"/>
              <a:buChar char="§"/>
            </a:pPr>
            <a:r>
              <a:rPr lang="en-US" dirty="0">
                <a:latin typeface="+mj-lt"/>
              </a:rPr>
              <a:t>Don’t talk in class when you shouldn’t. Being disruptive can disturb others</a:t>
            </a:r>
          </a:p>
          <a:p>
            <a:pPr marL="360000" indent="-360000">
              <a:lnSpc>
                <a:spcPct val="100000"/>
              </a:lnSpc>
              <a:spcBef>
                <a:spcPts val="0"/>
              </a:spcBef>
              <a:spcAft>
                <a:spcPts val="600"/>
              </a:spcAft>
              <a:buFont typeface="Wingdings" panose="05000000000000000000" pitchFamily="2" charset="2"/>
              <a:buChar char="§"/>
            </a:pPr>
            <a:r>
              <a:rPr lang="en-US" dirty="0">
                <a:latin typeface="+mj-lt"/>
              </a:rPr>
              <a:t>Wait your turn in the queue, such as in the canteen or at the bus stop</a:t>
            </a:r>
          </a:p>
          <a:p>
            <a:pPr marL="360000" indent="-360000">
              <a:lnSpc>
                <a:spcPct val="100000"/>
              </a:lnSpc>
              <a:spcBef>
                <a:spcPts val="0"/>
              </a:spcBef>
              <a:spcAft>
                <a:spcPts val="600"/>
              </a:spcAft>
              <a:buFont typeface="Wingdings" panose="05000000000000000000" pitchFamily="2" charset="2"/>
              <a:buChar char="§"/>
            </a:pPr>
            <a:r>
              <a:rPr lang="en-US" dirty="0">
                <a:latin typeface="+mj-lt"/>
              </a:rPr>
              <a:t>Apologize if you make a mistake, have a bad day or are rude</a:t>
            </a:r>
          </a:p>
        </p:txBody>
      </p:sp>
    </p:spTree>
    <p:extLst>
      <p:ext uri="{BB962C8B-B14F-4D97-AF65-F5344CB8AC3E}">
        <p14:creationId xmlns:p14="http://schemas.microsoft.com/office/powerpoint/2010/main" val="1564853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Being appreciative</a:t>
            </a:r>
          </a:p>
        </p:txBody>
      </p:sp>
      <p:sp>
        <p:nvSpPr>
          <p:cNvPr id="3" name="Content Placeholder 2"/>
          <p:cNvSpPr>
            <a:spLocks noGrp="1"/>
          </p:cNvSpPr>
          <p:nvPr>
            <p:ph idx="1"/>
          </p:nvPr>
        </p:nvSpPr>
        <p:spPr>
          <a:xfrm>
            <a:off x="914400" y="1905001"/>
            <a:ext cx="7467600" cy="396240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US" dirty="0">
                <a:latin typeface="+mj-lt"/>
              </a:rPr>
              <a:t>Thank people for the things that they do for you</a:t>
            </a:r>
          </a:p>
          <a:p>
            <a:pPr marL="360000" indent="-360000">
              <a:lnSpc>
                <a:spcPct val="100000"/>
              </a:lnSpc>
              <a:spcBef>
                <a:spcPts val="0"/>
              </a:spcBef>
              <a:spcAft>
                <a:spcPts val="600"/>
              </a:spcAft>
              <a:buFont typeface="Wingdings" panose="05000000000000000000" pitchFamily="2" charset="2"/>
              <a:buChar char="§"/>
            </a:pPr>
            <a:r>
              <a:rPr lang="en-US" dirty="0">
                <a:latin typeface="+mj-lt"/>
              </a:rPr>
              <a:t>Show respect and appreciation to people who are different from you</a:t>
            </a:r>
          </a:p>
          <a:p>
            <a:pPr marL="360000" indent="-360000">
              <a:lnSpc>
                <a:spcPct val="100000"/>
              </a:lnSpc>
              <a:spcBef>
                <a:spcPts val="0"/>
              </a:spcBef>
              <a:spcAft>
                <a:spcPts val="600"/>
              </a:spcAft>
              <a:buFont typeface="Wingdings" panose="05000000000000000000" pitchFamily="2" charset="2"/>
              <a:buChar char="§"/>
            </a:pPr>
            <a:r>
              <a:rPr lang="en-US" dirty="0">
                <a:latin typeface="+mj-lt"/>
              </a:rPr>
              <a:t>Understand that everyone has different challenges in their lives to overcome</a:t>
            </a:r>
          </a:p>
          <a:p>
            <a:pPr marL="360000" indent="-360000">
              <a:lnSpc>
                <a:spcPct val="100000"/>
              </a:lnSpc>
              <a:spcBef>
                <a:spcPts val="0"/>
              </a:spcBef>
              <a:spcAft>
                <a:spcPts val="600"/>
              </a:spcAft>
              <a:buFont typeface="Wingdings" panose="05000000000000000000" pitchFamily="2" charset="2"/>
              <a:buChar char="§"/>
            </a:pPr>
            <a:r>
              <a:rPr lang="en-US" dirty="0">
                <a:latin typeface="+mj-lt"/>
              </a:rPr>
              <a:t>Encourage people when you can see that they are trying to do certain things better</a:t>
            </a:r>
          </a:p>
          <a:p>
            <a:pPr marL="360000" indent="-360000">
              <a:lnSpc>
                <a:spcPct val="100000"/>
              </a:lnSpc>
              <a:spcBef>
                <a:spcPts val="0"/>
              </a:spcBef>
              <a:spcAft>
                <a:spcPts val="600"/>
              </a:spcAft>
              <a:buFont typeface="Wingdings" panose="05000000000000000000" pitchFamily="2" charset="2"/>
              <a:buChar char="§"/>
            </a:pPr>
            <a:r>
              <a:rPr lang="en-US" dirty="0">
                <a:latin typeface="+mj-lt"/>
              </a:rPr>
              <a:t>Encourage people when they have a disappointment, such as if they get a lower score than they’d hoped for in a test</a:t>
            </a:r>
          </a:p>
          <a:p>
            <a:pPr marL="360000" indent="-360000">
              <a:lnSpc>
                <a:spcPct val="100000"/>
              </a:lnSpc>
              <a:spcBef>
                <a:spcPts val="0"/>
              </a:spcBef>
              <a:spcAft>
                <a:spcPts val="600"/>
              </a:spcAft>
              <a:buFont typeface="Wingdings" panose="05000000000000000000" pitchFamily="2" charset="2"/>
              <a:buChar char="§"/>
            </a:pPr>
            <a:r>
              <a:rPr lang="en-US" dirty="0">
                <a:latin typeface="+mj-lt"/>
              </a:rPr>
              <a:t>Congratulate someone when they do well at something that they have worked for</a:t>
            </a:r>
          </a:p>
          <a:p>
            <a:pPr marL="360000" indent="-360000">
              <a:lnSpc>
                <a:spcPct val="100000"/>
              </a:lnSpc>
              <a:spcBef>
                <a:spcPts val="0"/>
              </a:spcBef>
              <a:spcAft>
                <a:spcPts val="600"/>
              </a:spcAft>
              <a:buFont typeface="Wingdings" panose="05000000000000000000" pitchFamily="2" charset="2"/>
              <a:buChar char="§"/>
            </a:pPr>
            <a:r>
              <a:rPr lang="en-US" dirty="0">
                <a:latin typeface="+mj-lt"/>
              </a:rPr>
              <a:t>Recognize people’s good qualities</a:t>
            </a:r>
            <a:endParaRPr lang="en-US" sz="1800" dirty="0">
              <a:latin typeface="+mj-lt"/>
            </a:endParaRPr>
          </a:p>
        </p:txBody>
      </p:sp>
    </p:spTree>
    <p:extLst>
      <p:ext uri="{BB962C8B-B14F-4D97-AF65-F5344CB8AC3E}">
        <p14:creationId xmlns:p14="http://schemas.microsoft.com/office/powerpoint/2010/main" val="390754541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1308</TotalTime>
  <Words>846</Words>
  <Application>Microsoft Office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Wingdings</vt:lpstr>
      <vt:lpstr>Retrospect</vt:lpstr>
      <vt:lpstr>Welcome!</vt:lpstr>
      <vt:lpstr>PowerPoint Presentation</vt:lpstr>
      <vt:lpstr>Consideration</vt:lpstr>
      <vt:lpstr>How we can show consideration</vt:lpstr>
      <vt:lpstr>Being helpful</vt:lpstr>
      <vt:lpstr>Sympathetic</vt:lpstr>
      <vt:lpstr>PowerPoint Presentation</vt:lpstr>
      <vt:lpstr>Being kind and sympathetic</vt:lpstr>
      <vt:lpstr>Being caring</vt:lpstr>
      <vt:lpstr>Being thoughtful</vt:lpstr>
      <vt:lpstr>Being trustworthy</vt:lpstr>
      <vt:lpstr>Being polite</vt:lpstr>
      <vt:lpstr>Being appreciative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spooky</dc:creator>
  <cp:lastModifiedBy>Hilary Homer</cp:lastModifiedBy>
  <cp:revision>71</cp:revision>
  <dcterms:created xsi:type="dcterms:W3CDTF">2022-10-07T11:19:43Z</dcterms:created>
  <dcterms:modified xsi:type="dcterms:W3CDTF">2022-11-28T11:14:13Z</dcterms:modified>
</cp:coreProperties>
</file>