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1" r:id="rId6"/>
    <p:sldId id="268" r:id="rId7"/>
    <p:sldId id="273" r:id="rId8"/>
    <p:sldId id="274" r:id="rId9"/>
    <p:sldId id="269" r:id="rId10"/>
    <p:sldId id="270" r:id="rId11"/>
    <p:sldId id="275" r:id="rId12"/>
    <p:sldId id="276" r:id="rId13"/>
    <p:sldId id="277" r:id="rId14"/>
    <p:sldId id="278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993366"/>
    <a:srgbClr val="006666"/>
    <a:srgbClr val="CC6600"/>
    <a:srgbClr val="FF3300"/>
    <a:srgbClr val="000066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5900" y="335509"/>
            <a:ext cx="926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our gifts?</a:t>
            </a:r>
          </a:p>
        </p:txBody>
      </p:sp>
      <p:pic>
        <p:nvPicPr>
          <p:cNvPr id="2" name="Picture 2" descr="Resource - Encanto: Recycle the Rhythm - Into Fil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151" y="2074290"/>
            <a:ext cx="7787698" cy="438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6405" y="482754"/>
            <a:ext cx="92191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Luisa’s magical gift is . . .</a:t>
            </a:r>
          </a:p>
        </p:txBody>
      </p:sp>
      <p:pic>
        <p:nvPicPr>
          <p:cNvPr id="5" name="Picture 4" descr="Luisa Madrigal | Disney Wiki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351" y="1632672"/>
            <a:ext cx="4841298" cy="484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49865" y="205647"/>
            <a:ext cx="80922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Superhuman strength</a:t>
            </a:r>
          </a:p>
        </p:txBody>
      </p:sp>
      <p:pic>
        <p:nvPicPr>
          <p:cNvPr id="5" name="Picture 4" descr="Luisa Madrigal | Disney Wiki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54" y="1983654"/>
            <a:ext cx="3151764" cy="31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or the sapphics (@FORSAPPHlCS): &amp;quot;luisa - encanto&amp;quot; | nitter tweet vi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199" y="1844446"/>
            <a:ext cx="6318539" cy="35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5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5992" y="482754"/>
            <a:ext cx="96600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Camilo’s magical gift is . . .</a:t>
            </a:r>
          </a:p>
        </p:txBody>
      </p:sp>
      <p:pic>
        <p:nvPicPr>
          <p:cNvPr id="9218" name="Picture 2" descr="Encanto: Is Camilo Madrigal Genderfluid? Sexuality, Age &amp;amp; PFP Eye Col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054" y="1588655"/>
            <a:ext cx="4015893" cy="481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9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00136" y="191978"/>
            <a:ext cx="8591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Changing his appearance </a:t>
            </a:r>
          </a:p>
        </p:txBody>
      </p:sp>
      <p:pic>
        <p:nvPicPr>
          <p:cNvPr id="8194" name="Picture 2" descr="Encanto: Is Camilo Madrigal Genderfluid? Sexuality, Age &amp;amp; PFP Eye Col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85" y="1629321"/>
            <a:ext cx="3863879" cy="463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36277" t="2725" r="8086" b="3542"/>
          <a:stretch/>
        </p:blipFill>
        <p:spPr>
          <a:xfrm>
            <a:off x="8485185" y="1807590"/>
            <a:ext cx="3421930" cy="3242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/>
          <a:srcRect l="33152" t="2570" r="5357" b="6437"/>
          <a:stretch/>
        </p:blipFill>
        <p:spPr>
          <a:xfrm>
            <a:off x="4629561" y="3268887"/>
            <a:ext cx="3585795" cy="298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04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242" y="408863"/>
            <a:ext cx="100335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Isabela’s magical gift is . . .</a:t>
            </a:r>
          </a:p>
        </p:txBody>
      </p:sp>
      <p:pic>
        <p:nvPicPr>
          <p:cNvPr id="4098" name="Picture 2" descr="DVDizzy.com • View topic - Encan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37" y="1585211"/>
            <a:ext cx="3537527" cy="484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21016" y="307248"/>
            <a:ext cx="814998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Making flowers grow </a:t>
            </a:r>
            <a:b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from nothing</a:t>
            </a:r>
          </a:p>
        </p:txBody>
      </p:sp>
      <p:pic>
        <p:nvPicPr>
          <p:cNvPr id="6" name="Picture 2" descr="DVDizzy.com • View topic - Encan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1" y="2246240"/>
            <a:ext cx="3231869" cy="442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eet the Magical Family Members of Disney&amp;#39;s Encan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12" y="2842913"/>
            <a:ext cx="6115100" cy="323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98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235" y="482753"/>
            <a:ext cx="100415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Antonio’s magical gift is . . .</a:t>
            </a:r>
          </a:p>
        </p:txBody>
      </p:sp>
      <p:pic>
        <p:nvPicPr>
          <p:cNvPr id="11266" name="Picture 2" descr="Antonio Madrigal | Disney Wiki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78" y="1613854"/>
            <a:ext cx="4167645" cy="504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7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86816" y="326943"/>
            <a:ext cx="6218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Talking to animals</a:t>
            </a:r>
          </a:p>
        </p:txBody>
      </p:sp>
      <p:pic>
        <p:nvPicPr>
          <p:cNvPr id="10242" name="Picture 2" descr="Watch the First Trailer for Disney&amp;#39;s Encanto, Featuring New Songs by  Lin-Manuel Miranda - Broadway Across Ca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39" y="2112886"/>
            <a:ext cx="6483363" cy="36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tonio Madrigal | Disney Wiki | Fand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29" y="1502892"/>
            <a:ext cx="3862933" cy="467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91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6943" y="445808"/>
            <a:ext cx="123658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However, Mirabel has no gift . . .</a:t>
            </a:r>
          </a:p>
        </p:txBody>
      </p:sp>
      <p:pic>
        <p:nvPicPr>
          <p:cNvPr id="1026" name="Picture 2" descr="Every Song In Encanto Ranked Worst To Be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260" y="1553866"/>
            <a:ext cx="6411480" cy="360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54654" y="5458960"/>
            <a:ext cx="46826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Or does she?</a:t>
            </a:r>
          </a:p>
        </p:txBody>
      </p:sp>
      <p:pic>
        <p:nvPicPr>
          <p:cNvPr id="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9153237" y="5338887"/>
            <a:ext cx="2783476" cy="135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80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6561" y="310336"/>
            <a:ext cx="12385122" cy="1837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Mirabel doesn’t have a magical gift,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but she does have the gift of . . .</a:t>
            </a:r>
          </a:p>
        </p:txBody>
      </p:sp>
      <p:pic>
        <p:nvPicPr>
          <p:cNvPr id="2050" name="Picture 2" descr="Encanto Trailer Breakdown: Disney Magic (And Music) Collides With Colomb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2391784"/>
            <a:ext cx="742950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9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ncanto Trailer Breakdown: Disney Magic (And Music) Collides With Colomb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415" y="2043356"/>
            <a:ext cx="4935171" cy="277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638140">
            <a:off x="207106" y="858275"/>
            <a:ext cx="3292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Determination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161817" y="1207769"/>
            <a:ext cx="3868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Solving problems</a:t>
            </a:r>
          </a:p>
        </p:txBody>
      </p:sp>
      <p:sp>
        <p:nvSpPr>
          <p:cNvPr id="5" name="Rectangle 4"/>
          <p:cNvSpPr/>
          <p:nvPr/>
        </p:nvSpPr>
        <p:spPr>
          <a:xfrm>
            <a:off x="3903499" y="4904498"/>
            <a:ext cx="4385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0066"/>
                </a:solidFill>
                <a:latin typeface="Comic Sans MS" panose="030F0702030302020204" pitchFamily="66" charset="0"/>
              </a:rPr>
              <a:t>Understanding and </a:t>
            </a:r>
            <a:br>
              <a:rPr lang="en-GB" sz="3600" b="1" dirty="0">
                <a:solidFill>
                  <a:srgbClr val="000066"/>
                </a:solidFill>
                <a:latin typeface="Comic Sans MS" panose="030F0702030302020204" pitchFamily="66" charset="0"/>
              </a:rPr>
            </a:br>
            <a:r>
              <a:rPr lang="en-GB" sz="3600" b="1" dirty="0">
                <a:solidFill>
                  <a:srgbClr val="000066"/>
                </a:solidFill>
                <a:latin typeface="Comic Sans MS" panose="030F0702030302020204" pitchFamily="66" charset="0"/>
              </a:rPr>
              <a:t>having empathy</a:t>
            </a:r>
          </a:p>
        </p:txBody>
      </p:sp>
      <p:sp>
        <p:nvSpPr>
          <p:cNvPr id="6" name="Rectangle 5"/>
          <p:cNvSpPr/>
          <p:nvPr/>
        </p:nvSpPr>
        <p:spPr>
          <a:xfrm rot="1369867">
            <a:off x="8914448" y="935413"/>
            <a:ext cx="2792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Friendliness</a:t>
            </a:r>
          </a:p>
        </p:txBody>
      </p:sp>
      <p:sp>
        <p:nvSpPr>
          <p:cNvPr id="7" name="Rectangle 6"/>
          <p:cNvSpPr/>
          <p:nvPr/>
        </p:nvSpPr>
        <p:spPr>
          <a:xfrm rot="21147342">
            <a:off x="217439" y="2545183"/>
            <a:ext cx="25843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FF3300"/>
                </a:solidFill>
                <a:latin typeface="Comic Sans MS" panose="030F0702030302020204" pitchFamily="66" charset="0"/>
              </a:rPr>
              <a:t>Self-</a:t>
            </a:r>
          </a:p>
          <a:p>
            <a:pPr algn="ctr"/>
            <a:r>
              <a:rPr lang="en-GB" sz="3600" b="1" dirty="0">
                <a:solidFill>
                  <a:srgbClr val="FF3300"/>
                </a:solidFill>
                <a:latin typeface="Comic Sans MS" panose="030F0702030302020204" pitchFamily="66" charset="0"/>
              </a:rPr>
              <a:t>confidence</a:t>
            </a:r>
          </a:p>
        </p:txBody>
      </p:sp>
      <p:sp>
        <p:nvSpPr>
          <p:cNvPr id="8" name="Rectangle 7"/>
          <p:cNvSpPr/>
          <p:nvPr/>
        </p:nvSpPr>
        <p:spPr>
          <a:xfrm rot="20501419">
            <a:off x="8809893" y="2545183"/>
            <a:ext cx="33009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CC6600"/>
                </a:solidFill>
                <a:latin typeface="Comic Sans MS" panose="030F0702030302020204" pitchFamily="66" charset="0"/>
              </a:rPr>
              <a:t>An optimistic </a:t>
            </a:r>
            <a:br>
              <a:rPr lang="en-GB" sz="3600" b="1" dirty="0">
                <a:solidFill>
                  <a:srgbClr val="CC6600"/>
                </a:solidFill>
                <a:latin typeface="Comic Sans MS" panose="030F0702030302020204" pitchFamily="66" charset="0"/>
              </a:rPr>
            </a:br>
            <a:r>
              <a:rPr lang="en-GB" sz="3600" b="1" dirty="0">
                <a:solidFill>
                  <a:srgbClr val="CC6600"/>
                </a:solidFill>
                <a:latin typeface="Comic Sans MS" panose="030F0702030302020204" pitchFamily="66" charset="0"/>
              </a:rPr>
              <a:t>outlook</a:t>
            </a:r>
          </a:p>
        </p:txBody>
      </p:sp>
      <p:sp>
        <p:nvSpPr>
          <p:cNvPr id="9" name="Rectangle 8"/>
          <p:cNvSpPr/>
          <p:nvPr/>
        </p:nvSpPr>
        <p:spPr>
          <a:xfrm rot="1305073">
            <a:off x="268480" y="5276449"/>
            <a:ext cx="18149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006666"/>
                </a:solidFill>
                <a:latin typeface="Comic Sans MS" panose="030F0702030302020204" pitchFamily="66" charset="0"/>
              </a:rPr>
              <a:t>Helping</a:t>
            </a:r>
          </a:p>
          <a:p>
            <a:pPr algn="ctr"/>
            <a:r>
              <a:rPr lang="en-GB" sz="3600" b="1" dirty="0">
                <a:solidFill>
                  <a:srgbClr val="006666"/>
                </a:solidFill>
                <a:latin typeface="Comic Sans MS" panose="030F0702030302020204" pitchFamily="66" charset="0"/>
              </a:rPr>
              <a:t> others</a:t>
            </a:r>
          </a:p>
        </p:txBody>
      </p:sp>
      <p:sp>
        <p:nvSpPr>
          <p:cNvPr id="10" name="Rectangle 9"/>
          <p:cNvSpPr/>
          <p:nvPr/>
        </p:nvSpPr>
        <p:spPr>
          <a:xfrm rot="1445405">
            <a:off x="9261413" y="5240483"/>
            <a:ext cx="27462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993366"/>
                </a:solidFill>
                <a:latin typeface="Comic Sans MS" panose="030F0702030302020204" pitchFamily="66" charset="0"/>
              </a:rPr>
              <a:t>Saving the </a:t>
            </a:r>
          </a:p>
          <a:p>
            <a:pPr algn="ctr"/>
            <a:r>
              <a:rPr lang="en-GB" sz="3600" b="1" dirty="0">
                <a:solidFill>
                  <a:srgbClr val="993366"/>
                </a:solidFill>
                <a:latin typeface="Comic Sans MS" panose="030F0702030302020204" pitchFamily="66" charset="0"/>
              </a:rPr>
              <a:t>day!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42732" y="371841"/>
            <a:ext cx="50449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336600"/>
                </a:solidFill>
                <a:latin typeface="Comic Sans MS" panose="030F0702030302020204" pitchFamily="66" charset="0"/>
              </a:rPr>
              <a:t>Supporting her family</a:t>
            </a:r>
          </a:p>
        </p:txBody>
      </p:sp>
    </p:spTree>
    <p:extLst>
      <p:ext uri="{BB962C8B-B14F-4D97-AF65-F5344CB8AC3E}">
        <p14:creationId xmlns:p14="http://schemas.microsoft.com/office/powerpoint/2010/main" val="26717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1be41fc0-aa03-44b0-9f57-ad44166b7528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102</Words>
  <Application>Microsoft Office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82</cp:revision>
  <dcterms:created xsi:type="dcterms:W3CDTF">2021-08-11T17:39:57Z</dcterms:created>
  <dcterms:modified xsi:type="dcterms:W3CDTF">2022-03-22T14:44:25Z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