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8" r:id="rId2"/>
    <p:sldId id="260" r:id="rId3"/>
    <p:sldId id="256" r:id="rId4"/>
    <p:sldId id="269" r:id="rId5"/>
    <p:sldId id="267" r:id="rId6"/>
    <p:sldId id="265"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14" autoAdjust="0"/>
  </p:normalViewPr>
  <p:slideViewPr>
    <p:cSldViewPr>
      <p:cViewPr>
        <p:scale>
          <a:sx n="90" d="100"/>
          <a:sy n="90" d="100"/>
        </p:scale>
        <p:origin x="-2244" y="-28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EDD5E-ED61-46E9-B1E9-A65BD26D5727}" type="datetimeFigureOut">
              <a:rPr lang="en-US" smtClean="0"/>
              <a:pPr/>
              <a:t>11/22/2016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2337F1-2990-475C-B535-68CAA93D4B90}" type="slidenum">
              <a:rPr lang="en-US" smtClean="0"/>
              <a:pPr/>
              <a:t>‹#›</a:t>
            </a:fld>
            <a:endParaRPr lang="en-US"/>
          </a:p>
        </p:txBody>
      </p:sp>
    </p:spTree>
    <p:extLst>
      <p:ext uri="{BB962C8B-B14F-4D97-AF65-F5344CB8AC3E}">
        <p14:creationId xmlns:p14="http://schemas.microsoft.com/office/powerpoint/2010/main" xmlns="" val="596754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1hTfCwLpbaw"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dirty="0" smtClean="0"/>
              <a:t>What you will need:</a:t>
            </a:r>
          </a:p>
          <a:p>
            <a:r>
              <a:rPr lang="en-GB" sz="1200" dirty="0" smtClean="0"/>
              <a:t>A large pillar candle</a:t>
            </a:r>
          </a:p>
          <a:p>
            <a:r>
              <a:rPr lang="en-GB" sz="1200" dirty="0" smtClean="0"/>
              <a:t>A box of matches</a:t>
            </a:r>
          </a:p>
          <a:p>
            <a:r>
              <a:rPr lang="en-GB" sz="1200" dirty="0" smtClean="0"/>
              <a:t>A Christingle for each class in school</a:t>
            </a:r>
          </a:p>
          <a:p>
            <a:r>
              <a:rPr lang="en-GB" sz="1200" dirty="0" smtClean="0"/>
              <a:t>Copies of the readings to give out to readers (see the end of this resource)</a:t>
            </a:r>
          </a:p>
          <a:p>
            <a:pPr lvl="0"/>
            <a:r>
              <a:rPr lang="en-US" sz="1200" dirty="0" smtClean="0"/>
              <a:t>Candle templates (see the end of this resource)</a:t>
            </a:r>
            <a:endParaRPr lang="en-GB" sz="1200" dirty="0" smtClean="0"/>
          </a:p>
          <a:p>
            <a:pPr marL="0" indent="0">
              <a:buNone/>
            </a:pPr>
            <a:endParaRPr lang="en-GB" sz="1200" dirty="0" smtClean="0"/>
          </a:p>
          <a:p>
            <a:pPr marL="0" indent="0">
              <a:buNone/>
            </a:pPr>
            <a:r>
              <a:rPr lang="en-GB" sz="1200" b="1" dirty="0" smtClean="0"/>
              <a:t>Preparation in advance:</a:t>
            </a:r>
            <a:endParaRPr lang="en-GB" sz="1200" dirty="0" smtClean="0"/>
          </a:p>
          <a:p>
            <a:r>
              <a:rPr lang="en-GB" sz="1200" dirty="0" smtClean="0"/>
              <a:t>Choose children to read and provide them with their reading. Make sure that they are seated in various areas around the assembly space.</a:t>
            </a:r>
          </a:p>
          <a:p>
            <a:pPr lvl="0"/>
            <a:r>
              <a:rPr lang="en-GB" sz="1200" dirty="0" smtClean="0"/>
              <a:t>Place baskets of candle templates near the entrance/exit or give them to class teachers for distribution at the end.</a:t>
            </a:r>
          </a:p>
          <a:p>
            <a:r>
              <a:rPr lang="en-GB" sz="1200" dirty="0" smtClean="0"/>
              <a:t>Play Claude Debussy’s ‘</a:t>
            </a:r>
            <a:r>
              <a:rPr lang="en-GB" sz="1200" i="0" dirty="0" smtClean="0"/>
              <a:t>Clair de lune’ </a:t>
            </a:r>
            <a:r>
              <a:rPr lang="en-GB" sz="1200" dirty="0" smtClean="0"/>
              <a:t>(see Slide 2 for an embedded YouTube version) as the pupils come into the assembly space.</a:t>
            </a:r>
          </a:p>
        </p:txBody>
      </p:sp>
      <p:sp>
        <p:nvSpPr>
          <p:cNvPr id="4" name="Slide Number Placeholder 3"/>
          <p:cNvSpPr>
            <a:spLocks noGrp="1"/>
          </p:cNvSpPr>
          <p:nvPr>
            <p:ph type="sldNum" sz="quarter" idx="10"/>
          </p:nvPr>
        </p:nvSpPr>
        <p:spPr/>
        <p:txBody>
          <a:bodyPr/>
          <a:lstStyle/>
          <a:p>
            <a:fld id="{FD2337F1-2990-475C-B535-68CAA93D4B90}" type="slidenum">
              <a:rPr lang="en-US" smtClean="0"/>
              <a:pPr/>
              <a:t>1</a:t>
            </a:fld>
            <a:endParaRPr lang="en-US"/>
          </a:p>
        </p:txBody>
      </p:sp>
    </p:spTree>
    <p:extLst>
      <p:ext uri="{BB962C8B-B14F-4D97-AF65-F5344CB8AC3E}">
        <p14:creationId xmlns:p14="http://schemas.microsoft.com/office/powerpoint/2010/main" xmlns="" val="2532763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Welcome the children and staff.</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Explain that, at this time of year, Christians prepare for and then celebrate the birth of Jesus.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Ask the children how they celebrate their birthdays – take two or three answers.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Explain that you have baked a special birthday cupcake for Jesus. </a:t>
            </a:r>
            <a:r>
              <a:rPr lang="en-GB" sz="1200" i="1" kern="1200" dirty="0" smtClean="0">
                <a:solidFill>
                  <a:schemeClr val="tx1"/>
                </a:solidFill>
                <a:effectLst/>
                <a:latin typeface="+mn-lt"/>
                <a:ea typeface="+mn-ea"/>
                <a:cs typeface="+mn-cs"/>
              </a:rPr>
              <a:t>(Click to bring up the image.)</a:t>
            </a:r>
            <a:r>
              <a:rPr lang="en-GB" sz="1200" kern="1200" dirty="0" smtClean="0">
                <a:solidFill>
                  <a:schemeClr val="tx1"/>
                </a:solidFill>
                <a:effectLst/>
                <a:latin typeface="+mn-lt"/>
                <a:ea typeface="+mn-ea"/>
                <a:cs typeface="+mn-cs"/>
              </a:rPr>
              <a:t> Ask</a:t>
            </a:r>
            <a:r>
              <a:rPr lang="en-GB" sz="1200" kern="1200" baseline="0" dirty="0" smtClean="0">
                <a:solidFill>
                  <a:schemeClr val="tx1"/>
                </a:solidFill>
                <a:effectLst/>
                <a:latin typeface="+mn-lt"/>
                <a:ea typeface="+mn-ea"/>
                <a:cs typeface="+mn-cs"/>
              </a:rPr>
              <a:t> the children</a:t>
            </a:r>
            <a:r>
              <a:rPr lang="en-GB" sz="1200" kern="1200" dirty="0" smtClean="0">
                <a:solidFill>
                  <a:schemeClr val="tx1"/>
                </a:solidFill>
                <a:effectLst/>
                <a:latin typeface="+mn-lt"/>
                <a:ea typeface="+mn-ea"/>
                <a:cs typeface="+mn-cs"/>
              </a:rPr>
              <a:t> what they think is missing from the cake (</a:t>
            </a:r>
            <a:r>
              <a:rPr lang="en-GB" sz="1200" i="1" kern="1200" dirty="0" smtClean="0">
                <a:solidFill>
                  <a:schemeClr val="tx1"/>
                </a:solidFill>
                <a:effectLst/>
                <a:latin typeface="+mn-lt"/>
                <a:ea typeface="+mn-ea"/>
                <a:cs typeface="+mn-cs"/>
              </a:rPr>
              <a:t>answer: a candle</a:t>
            </a:r>
            <a:r>
              <a:rPr lang="en-GB"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Explain that Christians light candles to celebrate Jesus’ birth, but also to remind them of Jesus.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D2337F1-2990-475C-B535-68CAA93D4B90}" type="slidenum">
              <a:rPr lang="en-US" smtClean="0"/>
              <a:pPr/>
              <a:t>2</a:t>
            </a:fld>
            <a:endParaRPr lang="en-US"/>
          </a:p>
        </p:txBody>
      </p:sp>
    </p:spTree>
    <p:extLst>
      <p:ext uri="{BB962C8B-B14F-4D97-AF65-F5344CB8AC3E}">
        <p14:creationId xmlns:p14="http://schemas.microsoft.com/office/powerpoint/2010/main" xmlns="" val="613006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If possible, darken the assembly space at this point.</a:t>
            </a:r>
            <a:r>
              <a:rPr lang="en-GB"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When the children have settled, explain that light is often associated with joyfulness and celebrations (</a:t>
            </a:r>
            <a:r>
              <a:rPr lang="en-GB" sz="1200" i="1" kern="1200" dirty="0" smtClean="0">
                <a:solidFill>
                  <a:schemeClr val="tx1"/>
                </a:solidFill>
                <a:effectLst/>
                <a:latin typeface="+mn-lt"/>
                <a:ea typeface="+mn-ea"/>
                <a:cs typeface="+mn-cs"/>
              </a:rPr>
              <a:t>you could suggest some, such as Diwali, Hanukkah</a:t>
            </a:r>
            <a:r>
              <a:rPr lang="en-GB" sz="1200" i="1" kern="1200" baseline="0" dirty="0" smtClean="0">
                <a:solidFill>
                  <a:schemeClr val="tx1"/>
                </a:solidFill>
                <a:effectLst/>
                <a:latin typeface="+mn-lt"/>
                <a:ea typeface="+mn-ea"/>
                <a:cs typeface="+mn-cs"/>
              </a:rPr>
              <a:t> and</a:t>
            </a:r>
            <a:r>
              <a:rPr lang="en-GB" sz="1200" i="1" kern="1200" dirty="0" smtClean="0">
                <a:solidFill>
                  <a:schemeClr val="tx1"/>
                </a:solidFill>
                <a:effectLst/>
                <a:latin typeface="+mn-lt"/>
                <a:ea typeface="+mn-ea"/>
                <a:cs typeface="+mn-cs"/>
              </a:rPr>
              <a:t> Bonfire Night, or ask the children if they can think of examples</a:t>
            </a:r>
            <a:r>
              <a:rPr lang="en-GB" sz="1200" kern="1200" dirty="0" smtClean="0">
                <a:solidFill>
                  <a:schemeClr val="tx1"/>
                </a:solidFill>
                <a:effectLst/>
                <a:latin typeface="+mn-lt"/>
                <a:ea typeface="+mn-ea"/>
                <a:cs typeface="+mn-cs"/>
              </a:rPr>
              <a:t>). Light is also a symbol of hope in times of darkness and suffering.</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Give the readers their cue to read their quotations.</a:t>
            </a:r>
            <a:r>
              <a:rPr lang="en-GB"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When the readers have finished, ask another child to help you light a large pillar candle </a:t>
            </a:r>
            <a:r>
              <a:rPr lang="en-GB" sz="1200" i="1" kern="1200" dirty="0" smtClean="0">
                <a:solidFill>
                  <a:schemeClr val="tx1"/>
                </a:solidFill>
                <a:effectLst/>
                <a:latin typeface="+mn-lt"/>
                <a:ea typeface="+mn-ea"/>
                <a:cs typeface="+mn-cs"/>
              </a:rPr>
              <a:t>(remind them to be careful and to stand back from the flame after the candle has been lit</a:t>
            </a:r>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D2337F1-2990-475C-B535-68CAA93D4B90}" type="slidenum">
              <a:rPr lang="en-US" smtClean="0"/>
              <a:pPr/>
              <a:t>3</a:t>
            </a:fld>
            <a:endParaRPr lang="en-US"/>
          </a:p>
        </p:txBody>
      </p:sp>
    </p:spTree>
    <p:extLst>
      <p:ext uri="{BB962C8B-B14F-4D97-AF65-F5344CB8AC3E}">
        <p14:creationId xmlns:p14="http://schemas.microsoft.com/office/powerpoint/2010/main" xmlns="" val="4139227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Tell the children that The Children’s Society is a charity that supports vulnerable and disadvantaged children to help bring light and hope into their lives. One of the ways in which they do this is to make sure that children and young people have a voice, so that adults listen to them and respond to what they say.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What</a:t>
            </a:r>
            <a:r>
              <a:rPr lang="en-GB" sz="1200" kern="1200" baseline="0" dirty="0" smtClean="0">
                <a:solidFill>
                  <a:schemeClr val="tx1"/>
                </a:solidFill>
                <a:effectLst/>
                <a:latin typeface="+mn-lt"/>
                <a:ea typeface="+mn-ea"/>
                <a:cs typeface="+mn-cs"/>
              </a:rPr>
              <a:t> does it mean to be voiceless?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Invite one child up to the front (</a:t>
            </a:r>
            <a:r>
              <a:rPr lang="en-GB" sz="1200" i="1" kern="1200" dirty="0" smtClean="0">
                <a:solidFill>
                  <a:schemeClr val="tx1"/>
                </a:solidFill>
                <a:effectLst/>
                <a:latin typeface="+mn-lt"/>
                <a:ea typeface="+mn-ea"/>
                <a:cs typeface="+mn-cs"/>
              </a:rPr>
              <a:t>you may wish to choose the child in advance and brief them</a:t>
            </a:r>
            <a:r>
              <a:rPr lang="en-GB" sz="1200" kern="1200" dirty="0" smtClean="0">
                <a:solidFill>
                  <a:schemeClr val="tx1"/>
                </a:solidFill>
                <a:effectLst/>
                <a:latin typeface="+mn-lt"/>
                <a:ea typeface="+mn-ea"/>
                <a:cs typeface="+mn-cs"/>
              </a:rPr>
              <a:t>). Show them one of the statements on the cards on page 6 and tell them that they have to try to get everyone to guess what is on the card – </a:t>
            </a:r>
            <a:r>
              <a:rPr lang="en-GB" sz="1200" b="1" kern="1200" dirty="0" smtClean="0">
                <a:solidFill>
                  <a:schemeClr val="tx1"/>
                </a:solidFill>
                <a:effectLst/>
                <a:latin typeface="+mn-lt"/>
                <a:ea typeface="+mn-ea"/>
                <a:cs typeface="+mn-cs"/>
              </a:rPr>
              <a:t>but they can’t use their voice</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You could repeat this activity a few times if time allows.</a:t>
            </a:r>
            <a:r>
              <a:rPr lang="en-GB" sz="1200" kern="1200" dirty="0" smtClean="0">
                <a:solidFill>
                  <a:schemeClr val="tx1"/>
                </a:solidFill>
                <a:effectLst/>
                <a:latin typeface="+mn-lt"/>
                <a:ea typeface="+mn-ea"/>
                <a:cs typeface="+mn-cs"/>
              </a:rPr>
              <a:t>) Afterwards, ask the ‘voiceless’ child(</a:t>
            </a:r>
            <a:r>
              <a:rPr lang="en-GB" sz="1200" kern="1200" dirty="0" err="1" smtClean="0">
                <a:solidFill>
                  <a:schemeClr val="tx1"/>
                </a:solidFill>
                <a:effectLst/>
                <a:latin typeface="+mn-lt"/>
                <a:ea typeface="+mn-ea"/>
                <a:cs typeface="+mn-cs"/>
              </a:rPr>
              <a:t>ren</a:t>
            </a:r>
            <a:r>
              <a:rPr lang="en-GB" sz="1200" kern="1200" dirty="0" smtClean="0">
                <a:solidFill>
                  <a:schemeClr val="tx1"/>
                </a:solidFill>
                <a:effectLst/>
                <a:latin typeface="+mn-lt"/>
                <a:ea typeface="+mn-ea"/>
                <a:cs typeface="+mn-cs"/>
              </a:rPr>
              <a:t>) to describe how easy or difficult the task was. Make the point that being able to make our voices heard is really important.</a:t>
            </a:r>
          </a:p>
        </p:txBody>
      </p:sp>
      <p:sp>
        <p:nvSpPr>
          <p:cNvPr id="4" name="Slide Number Placeholder 3"/>
          <p:cNvSpPr>
            <a:spLocks noGrp="1"/>
          </p:cNvSpPr>
          <p:nvPr>
            <p:ph type="sldNum" sz="quarter" idx="10"/>
          </p:nvPr>
        </p:nvSpPr>
        <p:spPr/>
        <p:txBody>
          <a:bodyPr/>
          <a:lstStyle/>
          <a:p>
            <a:fld id="{E5940B35-18DE-4799-BB37-16F8BC91F5E5}" type="slidenum">
              <a:rPr lang="en-GB" smtClean="0"/>
              <a:pPr/>
              <a:t>4</a:t>
            </a:fld>
            <a:endParaRPr lang="en-GB"/>
          </a:p>
        </p:txBody>
      </p:sp>
    </p:spTree>
    <p:extLst>
      <p:ext uri="{BB962C8B-B14F-4D97-AF65-F5344CB8AC3E}">
        <p14:creationId xmlns:p14="http://schemas.microsoft.com/office/powerpoint/2010/main" xmlns="" val="1898951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Explain that, every year, The Children’s Society encourages us to celebrate Christingle as a symbol of Christian beliefs about Jesus, as well as a reminder of the hope and light we can bring into the world.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Hold up an </a:t>
            </a:r>
            <a:r>
              <a:rPr lang="en-GB" sz="1200" b="1" kern="1200" dirty="0" smtClean="0">
                <a:solidFill>
                  <a:schemeClr val="tx1"/>
                </a:solidFill>
                <a:effectLst/>
                <a:latin typeface="+mn-lt"/>
                <a:ea typeface="+mn-ea"/>
                <a:cs typeface="+mn-cs"/>
              </a:rPr>
              <a:t>unlit</a:t>
            </a:r>
            <a:r>
              <a:rPr lang="en-GB" sz="1200" kern="1200" dirty="0" smtClean="0">
                <a:solidFill>
                  <a:schemeClr val="tx1"/>
                </a:solidFill>
                <a:effectLst/>
                <a:latin typeface="+mn-lt"/>
                <a:ea typeface="+mn-ea"/>
                <a:cs typeface="+mn-cs"/>
              </a:rPr>
              <a:t> Christingle and explain its symbolism to Christians.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orange symbolises the whole world, showing that everyone, no matter who they are, deserves to have hope.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red ribbon symbolises God’s love for everyone in the world.</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fruit and sweets symbolise the good things of the world that we share together.</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candle represents Jesus, who Christians believe is the light of the world.</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Explain that the funny thing about candles is that they can give light without losing light – demonstrate by lighting the Christingle from the large pillar candle.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Tell the children that, in the same way, we can bring hope and love to those around us without losing anything.</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Explain that you are going to ask the teachers from each class to come up and light a class Christingle so that the light of love and hope can be shared with everyone in school.</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Staff come up and light their Christingles from the worship leader’s Christingle or each other’s Christingles.</a:t>
            </a:r>
            <a:r>
              <a:rPr lang="en-GB"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940B35-18DE-4799-BB37-16F8BC91F5E5}" type="slidenum">
              <a:rPr lang="en-GB" smtClean="0"/>
              <a:pPr/>
              <a:t>5</a:t>
            </a:fld>
            <a:endParaRPr lang="en-GB"/>
          </a:p>
        </p:txBody>
      </p:sp>
    </p:spTree>
    <p:extLst>
      <p:ext uri="{BB962C8B-B14F-4D97-AF65-F5344CB8AC3E}">
        <p14:creationId xmlns:p14="http://schemas.microsoft.com/office/powerpoint/2010/main" xmlns="" val="1609677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Remind the children that we have been focusing on the idea of light as a symbol of hope and love, and the work of The Children’s Society, who bring hope and love to children and young people around the country. Set the children a challenge: ask them to think about the ways in which they can bring light into the world. Tell them to collect a candle template on their way out. Explain that, when they get back to class, you would like them to write or draw one thing in their candle that they are going to do to bring light into the world. It could be something to show their love for someone they care for, or something that will bring hope to someone who is struggling or feeling sad. It could be a promise to support the work of The Children’s Society by telling people about it or raising money for it so that they can continue to help those who need hope.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Suggest that they could make a display of these promises around their class Christingle, so that every time they look at the Christingle, it will remind them of their promise to bring light into the world. (</a:t>
            </a:r>
            <a:r>
              <a:rPr lang="en-GB" sz="1200" i="1" kern="1200" dirty="0" smtClean="0">
                <a:solidFill>
                  <a:schemeClr val="tx1"/>
                </a:solidFill>
                <a:effectLst/>
                <a:latin typeface="+mn-lt"/>
                <a:ea typeface="+mn-ea"/>
                <a:cs typeface="+mn-cs"/>
              </a:rPr>
              <a:t>Staff could hand out the candle template to children or you could place the templates in baskets near the exits for children to collect if they wish to.</a:t>
            </a:r>
            <a:r>
              <a:rPr lang="en-GB"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As the children leave, you may like to play another piece of music associated with light and hope, such as ‘Light up the world’, available at: </a:t>
            </a:r>
            <a:r>
              <a:rPr lang="en-US" sz="1200" i="1" u="sng" kern="1200" dirty="0" smtClean="0">
                <a:solidFill>
                  <a:schemeClr val="tx1"/>
                </a:solidFill>
                <a:effectLst/>
                <a:latin typeface="+mn-lt"/>
                <a:ea typeface="+mn-ea"/>
                <a:cs typeface="+mn-cs"/>
                <a:hlinkClick r:id="rId3"/>
              </a:rPr>
              <a:t>https://www.youtube.com/watch?v=1hTfCwLpbaw</a:t>
            </a:r>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D2337F1-2990-475C-B535-68CAA93D4B90}" type="slidenum">
              <a:rPr lang="en-US" smtClean="0"/>
              <a:pPr/>
              <a:t>6</a:t>
            </a:fld>
            <a:endParaRPr lang="en-US"/>
          </a:p>
        </p:txBody>
      </p:sp>
    </p:spTree>
    <p:extLst>
      <p:ext uri="{BB962C8B-B14F-4D97-AF65-F5344CB8AC3E}">
        <p14:creationId xmlns:p14="http://schemas.microsoft.com/office/powerpoint/2010/main" xmlns="" val="3991327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2071275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257971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292983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3678159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3613977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2654313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2213813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2550202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1534305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109286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A0801A-1DA3-4614-A2F0-1C669DC6A3BD}" type="datetimeFigureOut">
              <a:rPr lang="en-US" smtClean="0"/>
              <a:pPr/>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1429148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al Content Slide">
    <p:spTree>
      <p:nvGrpSpPr>
        <p:cNvPr id="1" name=""/>
        <p:cNvGrpSpPr/>
        <p:nvPr/>
      </p:nvGrpSpPr>
      <p:grpSpPr>
        <a:xfrm>
          <a:off x="0" y="0"/>
          <a:ext cx="0" cy="0"/>
          <a:chOff x="0" y="0"/>
          <a:chExt cx="0" cy="0"/>
        </a:xfrm>
      </p:grpSpPr>
      <p:sp>
        <p:nvSpPr>
          <p:cNvPr id="23" name="Text Placeholder 22"/>
          <p:cNvSpPr>
            <a:spLocks noGrp="1"/>
          </p:cNvSpPr>
          <p:nvPr>
            <p:ph type="body" sz="quarter" idx="21" hasCustomPrompt="1"/>
          </p:nvPr>
        </p:nvSpPr>
        <p:spPr>
          <a:xfrm>
            <a:off x="468313" y="1412776"/>
            <a:ext cx="8207375" cy="4680049"/>
          </a:xfrm>
          <a:prstGeom prst="rect">
            <a:avLst/>
          </a:prstGeom>
          <a:ln>
            <a:noFill/>
          </a:ln>
        </p:spPr>
        <p:txBody>
          <a:bodyPr anchor="t">
            <a:normAutofit/>
          </a:bodyPr>
          <a:lstStyle>
            <a:lvl1pPr marL="342900" indent="-342900">
              <a:lnSpc>
                <a:spcPct val="100000"/>
              </a:lnSpc>
              <a:spcBef>
                <a:spcPts val="1200"/>
              </a:spcBef>
              <a:spcAft>
                <a:spcPts val="1200"/>
              </a:spcAft>
              <a:buFont typeface="Arial" panose="020B0604020202020204" pitchFamily="34" charset="0"/>
              <a:buChar char="•"/>
              <a:defRPr sz="2000" baseline="0"/>
            </a:lvl1pPr>
            <a:lvl2pPr>
              <a:defRPr/>
            </a:lvl2pPr>
            <a:lvl3pPr>
              <a:defRPr/>
            </a:lvl3pPr>
            <a:lvl4pPr marL="1371600" indent="0">
              <a:buNone/>
              <a:defRPr/>
            </a:lvl4pPr>
          </a:lstStyle>
          <a:p>
            <a:pPr lvl="0"/>
            <a:r>
              <a:rPr lang="en-US" dirty="0" smtClean="0"/>
              <a:t>Start typing a list here. Click on ‘New Slide’ in the Home menu for more slide options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GB" dirty="0"/>
          </a:p>
        </p:txBody>
      </p:sp>
      <p:sp>
        <p:nvSpPr>
          <p:cNvPr id="10" name="Text Placeholder 7"/>
          <p:cNvSpPr>
            <a:spLocks noGrp="1"/>
          </p:cNvSpPr>
          <p:nvPr>
            <p:ph type="body" sz="quarter" idx="13" hasCustomPrompt="1"/>
          </p:nvPr>
        </p:nvSpPr>
        <p:spPr>
          <a:xfrm>
            <a:off x="395536" y="764704"/>
            <a:ext cx="8280920" cy="288032"/>
          </a:xfrm>
          <a:prstGeom prst="rect">
            <a:avLst/>
          </a:prstGeom>
          <a:ln>
            <a:noFill/>
          </a:ln>
        </p:spPr>
        <p:txBody>
          <a:bodyPr>
            <a:noAutofit/>
          </a:bodyPr>
          <a:lstStyle>
            <a:lvl1pPr marL="0" indent="0">
              <a:lnSpc>
                <a:spcPct val="100000"/>
              </a:lnSpc>
              <a:buNone/>
              <a:defRPr sz="1800" b="0" i="1" baseline="0">
                <a:latin typeface="+mj-lt"/>
              </a:defRPr>
            </a:lvl1pPr>
          </a:lstStyle>
          <a:p>
            <a:pPr lvl="0"/>
            <a:r>
              <a:rPr lang="en-US" dirty="0" smtClean="0"/>
              <a:t>Sub title goes here</a:t>
            </a:r>
            <a:endParaRPr lang="en-GB" dirty="0"/>
          </a:p>
        </p:txBody>
      </p:sp>
      <p:sp>
        <p:nvSpPr>
          <p:cNvPr id="14" name="Title 1"/>
          <p:cNvSpPr>
            <a:spLocks noGrp="1"/>
          </p:cNvSpPr>
          <p:nvPr>
            <p:ph type="title" hasCustomPrompt="1"/>
          </p:nvPr>
        </p:nvSpPr>
        <p:spPr>
          <a:xfrm>
            <a:off x="395536" y="404664"/>
            <a:ext cx="8280920" cy="360040"/>
          </a:xfrm>
          <a:prstGeom prst="rect">
            <a:avLst/>
          </a:prstGeom>
        </p:spPr>
        <p:txBody>
          <a:bodyPr/>
          <a:lstStyle>
            <a:lvl1pPr>
              <a:defRPr sz="2800"/>
            </a:lvl1pPr>
          </a:lstStyle>
          <a:p>
            <a:r>
              <a:rPr lang="en-US" dirty="0" smtClean="0"/>
              <a:t>General page title goes here</a:t>
            </a:r>
            <a:endParaRPr lang="en-GB" dirty="0"/>
          </a:p>
        </p:txBody>
      </p:sp>
      <p:sp>
        <p:nvSpPr>
          <p:cNvPr id="2" name="Date Placeholder 1"/>
          <p:cNvSpPr>
            <a:spLocks noGrp="1"/>
          </p:cNvSpPr>
          <p:nvPr>
            <p:ph type="dt" sz="half" idx="22"/>
          </p:nvPr>
        </p:nvSpPr>
        <p:spPr/>
        <p:txBody>
          <a:bodyPr/>
          <a:lstStyle/>
          <a:p>
            <a:fld id="{B5AA16AB-64D7-4CBC-9646-A2FC23D2FD80}" type="datetime3">
              <a:rPr lang="en-US" smtClean="0"/>
              <a:pPr/>
              <a:t>22 November 2016</a:t>
            </a:fld>
            <a:endParaRPr lang="en-GB" dirty="0"/>
          </a:p>
        </p:txBody>
      </p:sp>
      <p:sp>
        <p:nvSpPr>
          <p:cNvPr id="3" name="Slide Number Placeholder 2"/>
          <p:cNvSpPr>
            <a:spLocks noGrp="1"/>
          </p:cNvSpPr>
          <p:nvPr>
            <p:ph type="sldNum" sz="quarter" idx="23"/>
          </p:nvPr>
        </p:nvSpPr>
        <p:spPr/>
        <p:txBody>
          <a:bodyPr/>
          <a:lstStyle/>
          <a:p>
            <a:fld id="{C5D25147-FDC9-47F4-AA5D-D3208922DAC9}" type="slidenum">
              <a:rPr lang="en-GB" smtClean="0"/>
              <a:pPr/>
              <a:t>‹#›</a:t>
            </a:fld>
            <a:endParaRPr lang="en-GB" dirty="0"/>
          </a:p>
        </p:txBody>
      </p:sp>
    </p:spTree>
    <p:extLst>
      <p:ext uri="{BB962C8B-B14F-4D97-AF65-F5344CB8AC3E}">
        <p14:creationId xmlns:p14="http://schemas.microsoft.com/office/powerpoint/2010/main" xmlns="" val="32882245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A0801A-1DA3-4614-A2F0-1C669DC6A3BD}" type="datetimeFigureOut">
              <a:rPr lang="en-US" smtClean="0"/>
              <a:pPr/>
              <a:t>11/22/2016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3AAD-B4D6-470E-BD41-CEA14C6FA8AE}" type="slidenum">
              <a:rPr lang="en-US" smtClean="0"/>
              <a:pPr/>
              <a:t>‹#›</a:t>
            </a:fld>
            <a:endParaRPr lang="en-US"/>
          </a:p>
        </p:txBody>
      </p:sp>
    </p:spTree>
    <p:extLst>
      <p:ext uri="{BB962C8B-B14F-4D97-AF65-F5344CB8AC3E}">
        <p14:creationId xmlns:p14="http://schemas.microsoft.com/office/powerpoint/2010/main" xmlns="" val="34857660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CvFH_6DNRCY"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vFH_6DNRCY"/>
          <p:cNvPicPr>
            <a:picLocks noRot="1" noChangeAspect="1"/>
          </p:cNvPicPr>
          <p:nvPr>
            <a:videoFile r:link="rId1"/>
          </p:nvPr>
        </p:nvPicPr>
        <p:blipFill>
          <a:blip r:embed="rId4" cstate="print"/>
          <a:stretch>
            <a:fillRect/>
          </a:stretch>
        </p:blipFill>
        <p:spPr>
          <a:xfrm>
            <a:off x="2123728" y="1210000"/>
            <a:ext cx="4572000" cy="2571750"/>
          </a:xfrm>
          <a:prstGeom prst="rect">
            <a:avLst/>
          </a:prstGeom>
        </p:spPr>
      </p:pic>
      <p:pic>
        <p:nvPicPr>
          <p:cNvPr id="7" name="Picture 6"/>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0"/>
            <a:ext cx="9144000" cy="6930008"/>
          </a:xfrm>
          <a:prstGeom prst="rect">
            <a:avLst/>
          </a:prstGeom>
          <a:noFill/>
          <a:ln>
            <a:noFill/>
          </a:ln>
          <a:effectLst/>
        </p:spPr>
      </p:pic>
    </p:spTree>
    <p:extLst>
      <p:ext uri="{BB962C8B-B14F-4D97-AF65-F5344CB8AC3E}">
        <p14:creationId xmlns:p14="http://schemas.microsoft.com/office/powerpoint/2010/main" xmlns="" val="2738172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Happy Birthday to You!</a:t>
            </a:r>
            <a:endParaRPr lang="en-US" b="1" dirty="0"/>
          </a:p>
        </p:txBody>
      </p:sp>
      <p:pic>
        <p:nvPicPr>
          <p:cNvPr id="2058" name="Picture 10" descr="C:\Users\gillian.georgiou\AppData\Local\Microsoft\Windows\INetCache\IE\SG2E10UG\cupcake[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6444" y="3779519"/>
            <a:ext cx="1971691" cy="2511935"/>
          </a:xfrm>
          <a:prstGeom prst="rect">
            <a:avLst/>
          </a:prstGeom>
          <a:noFill/>
          <a:extLst>
            <a:ext uri="{909E8E84-426E-40DD-AFC4-6F175D3DCCD1}">
              <a14:hiddenFill xmlns:a14="http://schemas.microsoft.com/office/drawing/2010/main" xmlns="">
                <a:solidFill>
                  <a:srgbClr val="FFFFFF"/>
                </a:solidFill>
              </a14:hiddenFill>
            </a:ext>
          </a:extLst>
        </p:spPr>
      </p:pic>
      <p:pic>
        <p:nvPicPr>
          <p:cNvPr id="2062" name="Picture 14" descr="C:\Users\gillian.georgiou\AppData\Local\Microsoft\Windows\INetCache\IE\5K3T5AI4\babyJesus[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06239" y="3078479"/>
            <a:ext cx="731521" cy="701041"/>
          </a:xfrm>
          <a:prstGeom prst="rect">
            <a:avLst/>
          </a:prstGeom>
          <a:noFill/>
          <a:extLst>
            <a:ext uri="{909E8E84-426E-40DD-AFC4-6F175D3DCCD1}">
              <a14:hiddenFill xmlns:a14="http://schemas.microsoft.com/office/drawing/2010/main" xmlns="">
                <a:solidFill>
                  <a:srgbClr val="FFFFFF"/>
                </a:solidFill>
              </a14:hiddenFill>
            </a:ext>
          </a:extLst>
        </p:spPr>
      </p:pic>
      <p:pic>
        <p:nvPicPr>
          <p:cNvPr id="2063" name="Picture 15" descr="C:\Users\gillian.georgiou\AppData\Local\Microsoft\Windows\INetCache\IE\5K3T5AI4\babyJesus[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15616" y="2060848"/>
            <a:ext cx="3174072" cy="304181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8512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gillian.georgiou\AppData\Local\Microsoft\Windows\INetCache\IE\2HA5EXC5\christmas_lights[1].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348" y="0"/>
            <a:ext cx="9165348" cy="6858000"/>
          </a:xfrm>
          <a:prstGeom prst="rect">
            <a:avLst/>
          </a:prstGeom>
          <a:noFill/>
          <a:ln>
            <a:noFill/>
          </a:ln>
        </p:spPr>
      </p:pic>
    </p:spTree>
    <p:extLst>
      <p:ext uri="{BB962C8B-B14F-4D97-AF65-F5344CB8AC3E}">
        <p14:creationId xmlns:p14="http://schemas.microsoft.com/office/powerpoint/2010/main" xmlns="" val="292466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22"/>
          </p:nvPr>
        </p:nvSpPr>
        <p:spPr/>
        <p:txBody>
          <a:bodyPr/>
          <a:lstStyle/>
          <a:p>
            <a:fld id="{B5AA16AB-64D7-4CBC-9646-A2FC23D2FD80}" type="datetime3">
              <a:rPr lang="en-US" smtClean="0"/>
              <a:pPr/>
              <a:t>22 November 2016</a:t>
            </a:fld>
            <a:endParaRPr lang="en-GB" dirty="0"/>
          </a:p>
        </p:txBody>
      </p:sp>
      <p:sp>
        <p:nvSpPr>
          <p:cNvPr id="6" name="Slide Number Placeholder 5"/>
          <p:cNvSpPr>
            <a:spLocks noGrp="1"/>
          </p:cNvSpPr>
          <p:nvPr>
            <p:ph type="sldNum" sz="quarter" idx="23"/>
          </p:nvPr>
        </p:nvSpPr>
        <p:spPr/>
        <p:txBody>
          <a:bodyPr/>
          <a:lstStyle/>
          <a:p>
            <a:fld id="{C5D25147-FDC9-47F4-AA5D-D3208922DAC9}" type="slidenum">
              <a:rPr lang="en-GB" smtClean="0"/>
              <a:pPr/>
              <a:t>4</a:t>
            </a:fld>
            <a:endParaRPr lang="en-GB" dirty="0"/>
          </a:p>
        </p:txBody>
      </p:sp>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43525" y="881062"/>
            <a:ext cx="3800475" cy="50958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9" name="Group 8"/>
          <p:cNvGrpSpPr/>
          <p:nvPr/>
        </p:nvGrpSpPr>
        <p:grpSpPr>
          <a:xfrm>
            <a:off x="611560" y="369151"/>
            <a:ext cx="3419475" cy="5376672"/>
            <a:chOff x="332844" y="332656"/>
            <a:chExt cx="3419475" cy="5376672"/>
          </a:xfrm>
        </p:grpSpPr>
        <p:pic>
          <p:nvPicPr>
            <p:cNvPr id="1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2844" y="332656"/>
              <a:ext cx="3419475" cy="2181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Picture 5"/>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3529"/>
            <a:stretch/>
          </p:blipFill>
          <p:spPr bwMode="auto">
            <a:xfrm>
              <a:off x="395536" y="2513881"/>
              <a:ext cx="2930490" cy="31954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xmlns="" val="3968874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GB" dirty="0" smtClean="0"/>
              <a:t>The meaning of the Christingle</a:t>
            </a:r>
            <a:endParaRPr lang="en-GB" dirty="0"/>
          </a:p>
        </p:txBody>
      </p:sp>
      <p:sp>
        <p:nvSpPr>
          <p:cNvPr id="4" name="Title 3"/>
          <p:cNvSpPr>
            <a:spLocks noGrp="1"/>
          </p:cNvSpPr>
          <p:nvPr>
            <p:ph type="title"/>
          </p:nvPr>
        </p:nvSpPr>
        <p:spPr/>
        <p:txBody>
          <a:bodyPr>
            <a:normAutofit fontScale="90000"/>
          </a:bodyPr>
          <a:lstStyle/>
          <a:p>
            <a:r>
              <a:rPr lang="en-GB" dirty="0" smtClean="0"/>
              <a:t>What Is Christingle?</a:t>
            </a:r>
            <a:endParaRPr lang="en-GB" dirty="0"/>
          </a:p>
        </p:txBody>
      </p:sp>
      <p:sp>
        <p:nvSpPr>
          <p:cNvPr id="5" name="Date Placeholder 4"/>
          <p:cNvSpPr>
            <a:spLocks noGrp="1"/>
          </p:cNvSpPr>
          <p:nvPr>
            <p:ph type="dt" sz="half" idx="22"/>
          </p:nvPr>
        </p:nvSpPr>
        <p:spPr/>
        <p:txBody>
          <a:bodyPr/>
          <a:lstStyle/>
          <a:p>
            <a:fld id="{3730BCA4-124E-4D17-9AFD-73B6E48239E5}" type="datetime3">
              <a:rPr lang="en-US" smtClean="0"/>
              <a:pPr/>
              <a:t>22 November 2016</a:t>
            </a:fld>
            <a:endParaRPr lang="en-GB" dirty="0"/>
          </a:p>
        </p:txBody>
      </p:sp>
      <p:sp>
        <p:nvSpPr>
          <p:cNvPr id="6" name="Slide Number Placeholder 5"/>
          <p:cNvSpPr>
            <a:spLocks noGrp="1"/>
          </p:cNvSpPr>
          <p:nvPr>
            <p:ph type="sldNum" sz="quarter" idx="23"/>
          </p:nvPr>
        </p:nvSpPr>
        <p:spPr/>
        <p:txBody>
          <a:bodyPr/>
          <a:lstStyle/>
          <a:p>
            <a:fld id="{C5D25147-FDC9-47F4-AA5D-D3208922DAC9}" type="slidenum">
              <a:rPr lang="en-GB" smtClean="0"/>
              <a:pPr/>
              <a:t>5</a:t>
            </a:fld>
            <a:endParaRPr lang="en-GB"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l="2209" t="3358" r="5257"/>
          <a:stretch/>
        </p:blipFill>
        <p:spPr>
          <a:xfrm>
            <a:off x="246755" y="1297172"/>
            <a:ext cx="8461310" cy="4962629"/>
          </a:xfrm>
          <a:prstGeom prst="rect">
            <a:avLst/>
          </a:prstGeom>
        </p:spPr>
      </p:pic>
    </p:spTree>
    <p:extLst>
      <p:ext uri="{BB962C8B-B14F-4D97-AF65-F5344CB8AC3E}">
        <p14:creationId xmlns:p14="http://schemas.microsoft.com/office/powerpoint/2010/main" xmlns="" val="994594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tthew 5:14 - You are the light of the world. [You cannot be the light of the world if you are siding with darkness: abortion, gay marriage, labeling truth spoken in the pulpit as hate speech, against prayer in schools, etc.]: "/>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31640" y="332656"/>
            <a:ext cx="6005166" cy="6414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7300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501</TotalTime>
  <Words>1041</Words>
  <Application>Microsoft Office PowerPoint</Application>
  <PresentationFormat>On-screen Show (4:3)</PresentationFormat>
  <Paragraphs>53</Paragraphs>
  <Slides>6</Slides>
  <Notes>6</Notes>
  <HiddenSlides>0</HiddenSlides>
  <MMClips>1</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Happy Birthday to You!</vt:lpstr>
      <vt:lpstr>Slide 3</vt:lpstr>
      <vt:lpstr>Slide 4</vt:lpstr>
      <vt:lpstr>What Is Christingle?</vt:lpstr>
      <vt:lpstr>Slide 6</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Christingle 2016</dc:title>
  <dc:creator>Gillian Georgiou</dc:creator>
  <cp:lastModifiedBy>Owner</cp:lastModifiedBy>
  <cp:revision>38</cp:revision>
  <dcterms:created xsi:type="dcterms:W3CDTF">2016-07-29T09:11:01Z</dcterms:created>
  <dcterms:modified xsi:type="dcterms:W3CDTF">2016-11-22T09:05:30Z</dcterms:modified>
</cp:coreProperties>
</file>