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2" r:id="rId4"/>
    <p:sldId id="271" r:id="rId5"/>
    <p:sldId id="267" r:id="rId6"/>
    <p:sldId id="268" r:id="rId7"/>
    <p:sldId id="269" r:id="rId8"/>
    <p:sldId id="260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5046" y="1613119"/>
            <a:ext cx="1070190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 to our assembly</a:t>
            </a:r>
            <a:endParaRPr lang="en-GB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10F59497-4EA3-4584-BAA7-BDF63E048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29736"/>
            <a:ext cx="6858000" cy="5644661"/>
          </a:xfr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5F68550C-8D4F-4BEE-9733-53B4CC41E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630" y="734175"/>
            <a:ext cx="6576814" cy="4648985"/>
          </a:xfrm>
          <a:prstGeom prst="rect">
            <a:avLst/>
          </a:prstGeom>
          <a:ln w="952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2182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e the source image">
            <a:extLst>
              <a:ext uri="{FF2B5EF4-FFF2-40B4-BE49-F238E27FC236}">
                <a16:creationId xmlns:a16="http://schemas.microsoft.com/office/drawing/2014/main" id="{224DD18B-AE17-46C5-8153-CC5367096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000" y="112262"/>
            <a:ext cx="6624000" cy="66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28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C8910E-5B0D-40C5-8A69-C32393EA38C8}"/>
              </a:ext>
            </a:extLst>
          </p:cNvPr>
          <p:cNvSpPr/>
          <p:nvPr/>
        </p:nvSpPr>
        <p:spPr>
          <a:xfrm>
            <a:off x="8001509" y="3212983"/>
            <a:ext cx="3936025" cy="33803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8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1" dirty="0">
                <a:latin typeface="+mj-lt"/>
                <a:ea typeface="+mj-ea"/>
                <a:cs typeface="+mj-cs"/>
              </a:rPr>
              <a:t>Classical Greek bronze figure of Icarus, </a:t>
            </a:r>
            <a:br>
              <a:rPr lang="en-US" sz="5000" b="1" dirty="0">
                <a:latin typeface="+mj-lt"/>
                <a:ea typeface="+mj-ea"/>
                <a:cs typeface="+mj-cs"/>
              </a:rPr>
            </a:br>
            <a:r>
              <a:rPr lang="en-US" sz="5000" b="1" dirty="0">
                <a:latin typeface="+mj-lt"/>
                <a:ea typeface="+mj-ea"/>
                <a:cs typeface="+mj-cs"/>
              </a:rPr>
              <a:t>c. 430 BC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cat, standing, black, box&#10;&#10;Description automatically generated">
            <a:extLst>
              <a:ext uri="{FF2B5EF4-FFF2-40B4-BE49-F238E27FC236}">
                <a16:creationId xmlns:a16="http://schemas.microsoft.com/office/drawing/2014/main" id="{A6220172-421D-4468-B7A5-4380501130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0" r="2" b="20262"/>
          <a:stretch/>
        </p:blipFill>
        <p:spPr>
          <a:xfrm>
            <a:off x="1" y="10"/>
            <a:ext cx="7028495" cy="6857990"/>
          </a:xfrm>
          <a:custGeom>
            <a:avLst/>
            <a:gdLst>
              <a:gd name="connsiteX0" fmla="*/ 0 w 7028495"/>
              <a:gd name="connsiteY0" fmla="*/ 0 h 6858000"/>
              <a:gd name="connsiteX1" fmla="*/ 6915668 w 7028495"/>
              <a:gd name="connsiteY1" fmla="*/ 0 h 6858000"/>
              <a:gd name="connsiteX2" fmla="*/ 6952411 w 7028495"/>
              <a:gd name="connsiteY2" fmla="*/ 219663 h 6858000"/>
              <a:gd name="connsiteX3" fmla="*/ 7028495 w 7028495"/>
              <a:gd name="connsiteY3" fmla="*/ 1292112 h 6858000"/>
              <a:gd name="connsiteX4" fmla="*/ 4870994 w 7028495"/>
              <a:gd name="connsiteY4" fmla="*/ 6556512 h 6858000"/>
              <a:gd name="connsiteX5" fmla="*/ 4556185 w 7028495"/>
              <a:gd name="connsiteY5" fmla="*/ 6858000 h 6858000"/>
              <a:gd name="connsiteX6" fmla="*/ 0 w 70284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109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4CF461-1303-4163-A579-2C16BEDA83DC}"/>
              </a:ext>
            </a:extLst>
          </p:cNvPr>
          <p:cNvSpPr/>
          <p:nvPr/>
        </p:nvSpPr>
        <p:spPr>
          <a:xfrm>
            <a:off x="6896959" y="3867327"/>
            <a:ext cx="5043371" cy="26420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118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1" dirty="0">
                <a:latin typeface="+mj-lt"/>
                <a:ea typeface="+mj-ea"/>
                <a:cs typeface="+mj-cs"/>
              </a:rPr>
              <a:t>Jacob Peter </a:t>
            </a:r>
            <a:r>
              <a:rPr lang="en-US" sz="5000" b="1" dirty="0" err="1">
                <a:latin typeface="+mj-lt"/>
                <a:ea typeface="+mj-ea"/>
                <a:cs typeface="+mj-cs"/>
              </a:rPr>
              <a:t>Gowy’s</a:t>
            </a:r>
            <a:r>
              <a:rPr lang="en-US" sz="5000" b="1" dirty="0">
                <a:latin typeface="+mj-lt"/>
                <a:ea typeface="+mj-ea"/>
                <a:cs typeface="+mj-cs"/>
              </a:rPr>
              <a:t> </a:t>
            </a:r>
            <a:r>
              <a:rPr lang="en-US" sz="5000" b="1" i="1" dirty="0">
                <a:latin typeface="+mj-lt"/>
                <a:ea typeface="+mj-ea"/>
                <a:cs typeface="+mj-cs"/>
              </a:rPr>
              <a:t>The Fall of Icarus</a:t>
            </a:r>
            <a:r>
              <a:rPr lang="en-US" sz="5000" b="1" dirty="0">
                <a:latin typeface="+mj-lt"/>
                <a:ea typeface="+mj-ea"/>
                <a:cs typeface="+mj-cs"/>
              </a:rPr>
              <a:t>, 1635</a:t>
            </a:r>
            <a:r>
              <a:rPr lang="en-US" sz="5000" b="1" dirty="0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–</a:t>
            </a:r>
            <a:r>
              <a:rPr lang="en-US" sz="5000" b="1" dirty="0">
                <a:latin typeface="+mj-lt"/>
                <a:ea typeface="+mj-ea"/>
                <a:cs typeface="+mj-cs"/>
              </a:rPr>
              <a:t>1637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sport, water, swimming, playing&#10;&#10;Description automatically generated">
            <a:extLst>
              <a:ext uri="{FF2B5EF4-FFF2-40B4-BE49-F238E27FC236}">
                <a16:creationId xmlns:a16="http://schemas.microsoft.com/office/drawing/2014/main" id="{6FEC8747-9689-4FA8-B8A2-69F578952F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1" y="10"/>
            <a:ext cx="7028495" cy="6857990"/>
          </a:xfrm>
          <a:custGeom>
            <a:avLst/>
            <a:gdLst>
              <a:gd name="connsiteX0" fmla="*/ 0 w 7028495"/>
              <a:gd name="connsiteY0" fmla="*/ 0 h 6858000"/>
              <a:gd name="connsiteX1" fmla="*/ 6915668 w 7028495"/>
              <a:gd name="connsiteY1" fmla="*/ 0 h 6858000"/>
              <a:gd name="connsiteX2" fmla="*/ 6952411 w 7028495"/>
              <a:gd name="connsiteY2" fmla="*/ 219663 h 6858000"/>
              <a:gd name="connsiteX3" fmla="*/ 7028495 w 7028495"/>
              <a:gd name="connsiteY3" fmla="*/ 1292112 h 6858000"/>
              <a:gd name="connsiteX4" fmla="*/ 4870994 w 7028495"/>
              <a:gd name="connsiteY4" fmla="*/ 6556512 h 6858000"/>
              <a:gd name="connsiteX5" fmla="*/ 4556185 w 7028495"/>
              <a:gd name="connsiteY5" fmla="*/ 6858000 h 6858000"/>
              <a:gd name="connsiteX6" fmla="*/ 0 w 70284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978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7726BD-1D98-4C09-96BC-75336875A5ED}"/>
              </a:ext>
            </a:extLst>
          </p:cNvPr>
          <p:cNvSpPr txBox="1"/>
          <p:nvPr/>
        </p:nvSpPr>
        <p:spPr>
          <a:xfrm>
            <a:off x="7686195" y="4848837"/>
            <a:ext cx="4066781" cy="166981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108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1" dirty="0">
                <a:latin typeface="+mj-lt"/>
                <a:ea typeface="+mj-ea"/>
                <a:cs typeface="+mj-cs"/>
              </a:rPr>
              <a:t>Henri Matisse’s </a:t>
            </a:r>
            <a:r>
              <a:rPr lang="en-US" sz="5000" b="1" i="1" dirty="0">
                <a:latin typeface="+mj-lt"/>
                <a:ea typeface="+mj-ea"/>
                <a:cs typeface="+mj-cs"/>
              </a:rPr>
              <a:t>Icarus</a:t>
            </a:r>
            <a:r>
              <a:rPr lang="en-US" sz="5000" b="1" dirty="0">
                <a:latin typeface="+mj-lt"/>
                <a:ea typeface="+mj-ea"/>
                <a:cs typeface="+mj-cs"/>
              </a:rPr>
              <a:t>, 1947 </a:t>
            </a:r>
            <a:endParaRPr lang="en-US" sz="5000" dirty="0">
              <a:latin typeface="+mj-lt"/>
              <a:ea typeface="+mj-ea"/>
              <a:cs typeface="+mj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A74A26B-427F-432F-8C49-3456048954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1" r="2" b="10940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417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1F802C-1E5D-4115-8C77-50E1958E41C4}"/>
              </a:ext>
            </a:extLst>
          </p:cNvPr>
          <p:cNvSpPr/>
          <p:nvPr/>
        </p:nvSpPr>
        <p:spPr>
          <a:xfrm>
            <a:off x="2555631" y="1441938"/>
            <a:ext cx="7080738" cy="3974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The way of a fool is right in his own eyes, but a wise man listens to advice.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Proverbs 12.15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Where there is no guidance, people fall, but in an abundance of advisors, </a:t>
            </a:r>
            <a:b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there is safety.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Proverbs 11.14</a:t>
            </a:r>
          </a:p>
        </p:txBody>
      </p:sp>
    </p:spTree>
    <p:extLst>
      <p:ext uri="{BB962C8B-B14F-4D97-AF65-F5344CB8AC3E}">
        <p14:creationId xmlns:p14="http://schemas.microsoft.com/office/powerpoint/2010/main" val="667988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55631" y="2189043"/>
            <a:ext cx="7080738" cy="2479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8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The plans of the diligent lead surely to advantage, but everyone who is hasty comes surely to poverty.</a:t>
            </a:r>
          </a:p>
          <a:p>
            <a:pPr algn="r">
              <a:lnSpc>
                <a:spcPct val="108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Proverbs 21.5</a:t>
            </a:r>
          </a:p>
        </p:txBody>
      </p:sp>
    </p:spTree>
    <p:extLst>
      <p:ext uri="{BB962C8B-B14F-4D97-AF65-F5344CB8AC3E}">
        <p14:creationId xmlns:p14="http://schemas.microsoft.com/office/powerpoint/2010/main" val="1990247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2FB6F3-6803-4EC0-9AF1-B3E5AA746F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"/>
          <a:stretch/>
        </p:blipFill>
        <p:spPr>
          <a:xfrm>
            <a:off x="1460597" y="10"/>
            <a:ext cx="9270806" cy="6857990"/>
          </a:xfrm>
          <a:custGeom>
            <a:avLst/>
            <a:gdLst>
              <a:gd name="connsiteX0" fmla="*/ 1503712 w 9270806"/>
              <a:gd name="connsiteY0" fmla="*/ 0 h 6858000"/>
              <a:gd name="connsiteX1" fmla="*/ 7767094 w 9270806"/>
              <a:gd name="connsiteY1" fmla="*/ 0 h 6858000"/>
              <a:gd name="connsiteX2" fmla="*/ 7913128 w 9270806"/>
              <a:gd name="connsiteY2" fmla="*/ 139721 h 6858000"/>
              <a:gd name="connsiteX3" fmla="*/ 9270806 w 9270806"/>
              <a:gd name="connsiteY3" fmla="*/ 3429000 h 6858000"/>
              <a:gd name="connsiteX4" fmla="*/ 7913128 w 9270806"/>
              <a:gd name="connsiteY4" fmla="*/ 6718279 h 6858000"/>
              <a:gd name="connsiteX5" fmla="*/ 7767094 w 9270806"/>
              <a:gd name="connsiteY5" fmla="*/ 6858000 h 6858000"/>
              <a:gd name="connsiteX6" fmla="*/ 1503712 w 9270806"/>
              <a:gd name="connsiteY6" fmla="*/ 6858000 h 6858000"/>
              <a:gd name="connsiteX7" fmla="*/ 1357679 w 9270806"/>
              <a:gd name="connsiteY7" fmla="*/ 6718279 h 6858000"/>
              <a:gd name="connsiteX8" fmla="*/ 0 w 9270806"/>
              <a:gd name="connsiteY8" fmla="*/ 3429000 h 6858000"/>
              <a:gd name="connsiteX9" fmla="*/ 1357679 w 9270806"/>
              <a:gd name="connsiteY9" fmla="*/ 1397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1830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5602</TotalTime>
  <Words>98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12</cp:revision>
  <dcterms:created xsi:type="dcterms:W3CDTF">2020-01-31T12:14:44Z</dcterms:created>
  <dcterms:modified xsi:type="dcterms:W3CDTF">2021-06-03T11:07:38Z</dcterms:modified>
</cp:coreProperties>
</file>