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4" r:id="rId21"/>
    <p:sldId id="282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500" autoAdjust="0"/>
    <p:restoredTop sz="94647" autoAdjust="0"/>
  </p:normalViewPr>
  <p:slideViewPr>
    <p:cSldViewPr>
      <p:cViewPr>
        <p:scale>
          <a:sx n="66" d="100"/>
          <a:sy n="66" d="100"/>
        </p:scale>
        <p:origin x="-210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3077" y="-8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36381-DB31-41B9-9AFA-C4E747E044B6}" type="datetimeFigureOut">
              <a:rPr lang="en-GB" smtClean="0"/>
              <a:pPr/>
              <a:t>06/04/2016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1AA8D-0317-4ED1-A0A6-A645F639A79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52028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2C5A-32A4-4A10-A55D-00BEC850CD1B}" type="datetimeFigureOut">
              <a:rPr lang="en-GB" smtClean="0"/>
              <a:pPr/>
              <a:t>06/04/2016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40B35-18DE-4799-BB37-16F8BC91F5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47305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the Licensing Act it is illegal to sell 16 and 17 year olds tobacco products.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25734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 and 17 year olds can only get married with consent of responsible adults.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11774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illegal to sell alcohol to under 18s, but if you are 16 you can drink a beer, wine or cider with a meal in a pub or restaurant if you are with an adult.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11727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long as you have passed your driving test and are properly insured you can drive at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56173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the Children and Young Person Act 1933, an adult cannot be prosecuted for cruelty to a child aged 16 or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34969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16-17 year olds at risk of homelessness can get access to housing under the Housing Act but it does not offer any additional protections, unless you agree to become a ‘looked after’ child.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2141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 year olds can rent accommodation, but a guarantor is required for everyone under 18 (this is an adult who can be responsible for them).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2197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people over 17 can give blood as long as they are fit and healthy.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4321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if you’re 17 and under, it is an offence for someone in a position of trust who is 18 or over to engage in any kind of sexual activity with you.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4691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 year olds can be interviewed by the police without an adult present, given a reprimand or a warning.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8426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exceptional circumstances where 16-17 year olds can claim benefits, their entitlements are different to adults and they get less.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2753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 year olds can also apply for a private pilot’s licence for a helicopter or hot air balloon.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2930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 year olds can also apply for a private pilot’s licence for a helicopter or hot air balloon.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8678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long as your parents agree.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2163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some parts of the country these services are offered up to the age of 16, in others it can be up to 18 or 25 years of 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7627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Police can use a tool called a ‘Child Abduction Warning Notice’ to prevent an exploitative adult coming into contact with a child, but they can only be used to protect children under 16. 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9344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have to be over 16 to buy a pet.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355413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also illegal for under 18s to possess fireworks in a public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92875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Young people over 16 have the right to give consent to medical, dental and surgical treatment. This includes contraceptive advice and treatment.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853C-EA0C-4826-A8F0-A79812AB3E93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06434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*this number is based on our analysis of data from the Crime Survey for England and Wales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40B35-18DE-4799-BB37-16F8BC91F5E5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26555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7"/>
          <a:stretch/>
        </p:blipFill>
        <p:spPr>
          <a:xfrm>
            <a:off x="-150411" y="-6225"/>
            <a:ext cx="9294411" cy="686422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43808" y="3356992"/>
            <a:ext cx="5248672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2400" b="1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Header</a:t>
            </a:r>
            <a:endParaRPr lang="en-GB" dirty="0"/>
          </a:p>
        </p:txBody>
      </p:sp>
      <p:sp>
        <p:nvSpPr>
          <p:cNvPr id="29" name="Date Placeholder 28"/>
          <p:cNvSpPr>
            <a:spLocks noGrp="1"/>
          </p:cNvSpPr>
          <p:nvPr>
            <p:ph type="dt" sz="half" idx="10"/>
          </p:nvPr>
        </p:nvSpPr>
        <p:spPr>
          <a:xfrm>
            <a:off x="3635896" y="3789040"/>
            <a:ext cx="1368152" cy="365125"/>
          </a:xfr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-204672" y="-603448"/>
            <a:ext cx="9402931" cy="576064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ln>
                  <a:noFill/>
                </a:ln>
                <a:solidFill>
                  <a:srgbClr val="FF0000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Add more slides by going to ‘New Slide’ in the Home menu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635896" y="2708920"/>
            <a:ext cx="5257800" cy="576064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n>
                  <a:noFill/>
                </a:ln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Presentation Header</a:t>
            </a:r>
            <a:endParaRPr lang="en-GB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-180528" y="6885384"/>
            <a:ext cx="9433048" cy="79208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1" baseline="0">
                <a:ln>
                  <a:noFill/>
                </a:ln>
                <a:solidFill>
                  <a:srgbClr val="FF0000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GB" dirty="0" smtClean="0"/>
              <a:t>Please do not print presentations unnecessarily. If you do need to print, try to use slides that have more white space to save on ink.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75387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68313" y="1412776"/>
            <a:ext cx="8207375" cy="4680049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714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2000" baseline="0"/>
            </a:lvl1pPr>
          </a:lstStyle>
          <a:p>
            <a:pPr lvl="0"/>
            <a:r>
              <a:rPr lang="en-US" dirty="0" smtClean="0"/>
              <a:t>Keep content within this border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This keeps presentations consistent and tidy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Click on ‘New Slide’ in the Home menu for more slide options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8280920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8280920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73660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559388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80112" y="1"/>
            <a:ext cx="356388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192" y="3163280"/>
            <a:ext cx="4978896" cy="337728"/>
          </a:xfrm>
          <a:prstGeom prst="rect">
            <a:avLst/>
          </a:prstGeo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Header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3501008"/>
            <a:ext cx="4968552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28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header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96305" y="2564904"/>
            <a:ext cx="4895775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Name of presentation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7761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80112" y="0"/>
            <a:ext cx="3563888" cy="685800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13772" y="0"/>
            <a:ext cx="559388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85192" y="3163280"/>
            <a:ext cx="4978896" cy="337728"/>
          </a:xfrm>
          <a:prstGeom prst="rect">
            <a:avLst/>
          </a:prstGeo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Header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96305" y="2564904"/>
            <a:ext cx="4967783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Name of presentation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3501008"/>
            <a:ext cx="4968552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28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header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6882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80112" y="0"/>
            <a:ext cx="3563888" cy="68780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 userDrawn="1"/>
        </p:nvSpPr>
        <p:spPr>
          <a:xfrm>
            <a:off x="-13772" y="0"/>
            <a:ext cx="5593884" cy="68853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85192" y="3163280"/>
            <a:ext cx="4978896" cy="337728"/>
          </a:xfrm>
          <a:prstGeom prst="rect">
            <a:avLst/>
          </a:prstGeo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Header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96305" y="2564904"/>
            <a:ext cx="4895775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Name of presentation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3501008"/>
            <a:ext cx="4968552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28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header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1189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80112" y="0"/>
            <a:ext cx="3563888" cy="689004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13772" y="0"/>
            <a:ext cx="5593884" cy="68900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85192" y="3163280"/>
            <a:ext cx="4978896" cy="337728"/>
          </a:xfrm>
          <a:prstGeom prst="rect">
            <a:avLst/>
          </a:prstGeo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Header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96305" y="2564904"/>
            <a:ext cx="4967783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Name of presentation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3501008"/>
            <a:ext cx="4968552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28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header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8351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80112" y="1"/>
            <a:ext cx="3563888" cy="6957392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13772" y="0"/>
            <a:ext cx="5593884" cy="69573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85192" y="3163280"/>
            <a:ext cx="4978896" cy="337728"/>
          </a:xfrm>
          <a:prstGeom prst="rect">
            <a:avLst/>
          </a:prstGeo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Header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96305" y="2564904"/>
            <a:ext cx="4967783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Name of presentation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3501008"/>
            <a:ext cx="4968552" cy="36004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28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header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1261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8280920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043608" y="2420987"/>
            <a:ext cx="7058025" cy="201612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 algn="ctr">
              <a:buFont typeface="Wingdings" panose="05000000000000000000" pitchFamily="2" charset="2"/>
              <a:buNone/>
              <a:defRPr sz="250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Georgia set in a large type size can be used for short pieces of copy that are important enough to sit on one page. 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8280920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83825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67544" y="1340768"/>
            <a:ext cx="4896544" cy="46805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 below to add chart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8280920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8280920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5796136" y="1268760"/>
            <a:ext cx="2879725" cy="4752528"/>
          </a:xfrm>
        </p:spPr>
        <p:txBody>
          <a:bodyPr>
            <a:no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dirty="0" smtClean="0"/>
              <a:t>Diagrams should be kept minimal. We should use regular shapes, keep lines straight and aligned.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We can make use of our tertiary </a:t>
            </a:r>
            <a:r>
              <a:rPr lang="en-US" dirty="0" err="1" smtClean="0"/>
              <a:t>colour</a:t>
            </a:r>
            <a:r>
              <a:rPr lang="en-US" dirty="0" smtClean="0"/>
              <a:t> palette for information design. It should help us understand information, rather than working as decoration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Content heavy information design doesn’t have to fill the screen. White space around the diagram makes it easier to digest.</a:t>
            </a:r>
          </a:p>
        </p:txBody>
      </p:sp>
    </p:spTree>
    <p:extLst>
      <p:ext uri="{BB962C8B-B14F-4D97-AF65-F5344CB8AC3E}">
        <p14:creationId xmlns:p14="http://schemas.microsoft.com/office/powerpoint/2010/main" xmlns="" val="207029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Place image here by clicking icon below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4572000" cy="69573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6876256" y="6176406"/>
            <a:ext cx="2267744" cy="676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 userDrawn="1"/>
        </p:nvSpPr>
        <p:spPr>
          <a:xfrm flipH="1">
            <a:off x="6228181" y="6165304"/>
            <a:ext cx="653311" cy="702000"/>
          </a:xfrm>
          <a:prstGeom prst="flowChartDela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468313" y="1484784"/>
            <a:ext cx="3599631" cy="460851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1600" baseline="0">
                <a:solidFill>
                  <a:schemeClr val="bg1"/>
                </a:solidFill>
                <a:latin typeface="+mn-lt"/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085850" indent="-1714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543050" indent="-171450"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</a:defRPr>
            </a:lvl4pPr>
            <a:lvl5pPr>
              <a:defRPr/>
            </a:lvl5pPr>
          </a:lstStyle>
          <a:p>
            <a:pPr lvl="0"/>
            <a:r>
              <a:rPr lang="en-US" dirty="0" smtClean="0"/>
              <a:t>Place text here</a:t>
            </a:r>
          </a:p>
          <a:p>
            <a:pPr lvl="1"/>
            <a:r>
              <a:rPr lang="en-US" dirty="0" smtClean="0"/>
              <a:t>Secondary text here</a:t>
            </a:r>
          </a:p>
          <a:p>
            <a:pPr lvl="2"/>
            <a:r>
              <a:rPr lang="en-US" dirty="0" smtClean="0"/>
              <a:t>Third layer here</a:t>
            </a:r>
          </a:p>
          <a:p>
            <a:pPr lvl="3"/>
            <a:r>
              <a:rPr lang="en-US" dirty="0" smtClean="0"/>
              <a:t>Forth layer here</a:t>
            </a:r>
            <a:endParaRPr lang="en-GB" dirty="0" smtClean="0"/>
          </a:p>
          <a:p>
            <a:pPr lvl="2"/>
            <a:endParaRPr lang="en-US" dirty="0" smtClean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3888432" cy="36004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3888432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6277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Statistic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467544" y="1628800"/>
            <a:ext cx="1800200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 smtClean="0"/>
              <a:t>Place image here by clicking picture icon below.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2483768" y="2204864"/>
            <a:ext cx="6336704" cy="122413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We can use large numerals to </a:t>
            </a:r>
            <a:r>
              <a:rPr lang="en-US" dirty="0" err="1" smtClean="0"/>
              <a:t>emphasise</a:t>
            </a:r>
            <a:r>
              <a:rPr lang="en-US" dirty="0" smtClean="0"/>
              <a:t> points, facts and figures. Use a little descriptive text here.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2483768" y="4581128"/>
            <a:ext cx="6336704" cy="129614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We can use large numerals to </a:t>
            </a:r>
            <a:r>
              <a:rPr lang="en-US" dirty="0" err="1" smtClean="0"/>
              <a:t>emphasise</a:t>
            </a:r>
            <a:r>
              <a:rPr lang="en-US" dirty="0" smtClean="0"/>
              <a:t> points, facts and figures. Use a little descriptive text here.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2483768" y="3933056"/>
            <a:ext cx="6336704" cy="50405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600" b="1" baseline="0">
                <a:latin typeface="+mj-lt"/>
              </a:defRPr>
            </a:lvl1pPr>
          </a:lstStyle>
          <a:p>
            <a:pPr lvl="0"/>
            <a:r>
              <a:rPr lang="en-US" dirty="0" smtClean="0"/>
              <a:t>3.8 million children live in poverty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2483768" y="1484784"/>
            <a:ext cx="6336704" cy="576064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600" b="1" baseline="0">
                <a:latin typeface="+mj-lt"/>
              </a:defRPr>
            </a:lvl1pPr>
          </a:lstStyle>
          <a:p>
            <a:pPr lvl="0"/>
            <a:r>
              <a:rPr lang="en-US" dirty="0" smtClean="0"/>
              <a:t>1 in 4 children go to…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8424936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4077072"/>
            <a:ext cx="1800200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 smtClean="0"/>
              <a:t>Place image here by clicking picture icon below.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8424936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19901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Statist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Place image here by clicking picture icon below.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323528" y="2420888"/>
            <a:ext cx="3888432" cy="12241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Children in the UK have had…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323528" y="3933056"/>
            <a:ext cx="3888432" cy="79208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3600" b="1" i="0">
                <a:latin typeface="+mj-lt"/>
              </a:defRPr>
            </a:lvl1pPr>
          </a:lstStyle>
          <a:p>
            <a:pPr lvl="0"/>
            <a:r>
              <a:rPr lang="en-US" dirty="0" smtClean="0"/>
              <a:t>Over 70%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24297" y="1556792"/>
            <a:ext cx="3887663" cy="86409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4400" b="1" i="0" baseline="0">
                <a:latin typeface="+mj-lt"/>
              </a:defRPr>
            </a:lvl1pPr>
          </a:lstStyle>
          <a:p>
            <a:pPr lvl="0"/>
            <a:r>
              <a:rPr lang="en-US" dirty="0" smtClean="0"/>
              <a:t>1 in 4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3888432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323528" y="4725144"/>
            <a:ext cx="3888432" cy="12241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Children in the UK wish to…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3888432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18844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id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6512" y="0"/>
            <a:ext cx="457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5076056" y="2636912"/>
            <a:ext cx="3528392" cy="324036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Place text here</a:t>
            </a:r>
          </a:p>
          <a:p>
            <a:pPr lvl="1"/>
            <a:r>
              <a:rPr lang="en-US" dirty="0" smtClean="0"/>
              <a:t>Secondary text here</a:t>
            </a:r>
          </a:p>
          <a:p>
            <a:pPr lvl="2"/>
            <a:r>
              <a:rPr lang="en-US" dirty="0" smtClean="0"/>
              <a:t>Third layer here</a:t>
            </a:r>
          </a:p>
          <a:p>
            <a:pPr lvl="3"/>
            <a:r>
              <a:rPr lang="en-US" dirty="0" smtClean="0"/>
              <a:t>Forth Layer here</a:t>
            </a:r>
            <a:endParaRPr lang="en-GB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467544" y="2636912"/>
            <a:ext cx="3528392" cy="324036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/>
            </a:lvl5pPr>
          </a:lstStyle>
          <a:p>
            <a:pPr lvl="0"/>
            <a:r>
              <a:rPr lang="en-US" dirty="0" smtClean="0"/>
              <a:t>Place text here</a:t>
            </a:r>
          </a:p>
          <a:p>
            <a:pPr lvl="1"/>
            <a:r>
              <a:rPr lang="en-US" dirty="0" smtClean="0"/>
              <a:t>Secondary text here</a:t>
            </a:r>
          </a:p>
          <a:p>
            <a:pPr lvl="2"/>
            <a:r>
              <a:rPr lang="en-US" dirty="0" smtClean="0"/>
              <a:t>Third layer here</a:t>
            </a:r>
          </a:p>
          <a:p>
            <a:pPr lvl="3"/>
            <a:r>
              <a:rPr lang="en-US" dirty="0" smtClean="0"/>
              <a:t>Forth layer here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3816424" cy="36004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67544" y="1484784"/>
            <a:ext cx="3528392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01</a:t>
            </a:r>
            <a:endParaRPr lang="en-GB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5076056" y="1484784"/>
            <a:ext cx="3528392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02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468313" y="1988840"/>
            <a:ext cx="3527425" cy="5042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GB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5076056" y="1988840"/>
            <a:ext cx="3527425" cy="5042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3816424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6000"/>
            <a:ext cx="1522800" cy="1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735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4625974" y="1844824"/>
            <a:ext cx="1962249" cy="2879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Place image here by clicking picture icon below.</a:t>
            </a:r>
          </a:p>
          <a:p>
            <a:endParaRPr lang="en-GB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6804248" y="1844824"/>
            <a:ext cx="1962249" cy="2879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Place image here by clicking picture icon below.</a:t>
            </a:r>
          </a:p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8280920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8280920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467544" y="1844824"/>
            <a:ext cx="4031679" cy="4248001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 dirty="0" smtClean="0"/>
              <a:t>When a slide is presenting images with copy, images must be positioned and cropped as shown. They must be spaced with a clear and consistent measurement on all sides.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vitae </a:t>
            </a:r>
            <a:r>
              <a:rPr lang="en-US" dirty="0" err="1" smtClean="0"/>
              <a:t>consequat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, magna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laoreet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fermentum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turpis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79833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/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2483768" y="1484784"/>
            <a:ext cx="6336704" cy="122413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6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GB" dirty="0" smtClean="0"/>
              <a:t>Summarise the section here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04664"/>
            <a:ext cx="8424936" cy="360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764704"/>
            <a:ext cx="8424936" cy="28803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 i="1">
                <a:latin typeface="+mj-lt"/>
              </a:defRPr>
            </a:lvl1pPr>
          </a:lstStyle>
          <a:p>
            <a:pPr lvl="0"/>
            <a:r>
              <a:rPr lang="en-US" dirty="0" smtClean="0"/>
              <a:t>Sub title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395536" y="1484784"/>
            <a:ext cx="1944216" cy="12241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latin typeface="+mj-lt"/>
              </a:defRPr>
            </a:lvl1pPr>
          </a:lstStyle>
          <a:p>
            <a:pPr lvl="0"/>
            <a:r>
              <a:rPr lang="en-US" dirty="0" smtClean="0"/>
              <a:t>Section Title 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27" hasCustomPrompt="1"/>
          </p:nvPr>
        </p:nvSpPr>
        <p:spPr>
          <a:xfrm>
            <a:off x="2483768" y="3032956"/>
            <a:ext cx="6336704" cy="122413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6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GB" dirty="0" smtClean="0"/>
              <a:t>Summarise the section here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8" hasCustomPrompt="1"/>
          </p:nvPr>
        </p:nvSpPr>
        <p:spPr>
          <a:xfrm>
            <a:off x="395536" y="3032956"/>
            <a:ext cx="1944216" cy="12241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latin typeface="+mj-lt"/>
              </a:defRPr>
            </a:lvl1pPr>
          </a:lstStyle>
          <a:p>
            <a:pPr lvl="0"/>
            <a:r>
              <a:rPr lang="en-US" dirty="0" smtClean="0"/>
              <a:t>Section Title 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9" hasCustomPrompt="1"/>
          </p:nvPr>
        </p:nvSpPr>
        <p:spPr>
          <a:xfrm>
            <a:off x="2483768" y="4581128"/>
            <a:ext cx="6336704" cy="122413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600" baseline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GB" dirty="0" smtClean="0"/>
              <a:t>Summarise the section here</a:t>
            </a:r>
            <a:endParaRPr lang="en-GB" dirty="0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30" hasCustomPrompt="1"/>
          </p:nvPr>
        </p:nvSpPr>
        <p:spPr>
          <a:xfrm>
            <a:off x="395536" y="4581128"/>
            <a:ext cx="1944216" cy="12241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latin typeface="+mj-lt"/>
              </a:defRPr>
            </a:lvl1pPr>
          </a:lstStyle>
          <a:p>
            <a:pPr lvl="0"/>
            <a:r>
              <a:rPr lang="en-US" dirty="0" smtClean="0"/>
              <a:t>Section Title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90530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7"/>
          <a:stretch/>
        </p:blipFill>
        <p:spPr>
          <a:xfrm>
            <a:off x="-9068" y="1"/>
            <a:ext cx="9294411" cy="6885384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60040" y="6525344"/>
            <a:ext cx="2195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Charity Registration No. 221124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3190665"/>
            <a:ext cx="5256213" cy="5040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800" b="1">
                <a:latin typeface="+mj-lt"/>
              </a:defRPr>
            </a:lvl1pPr>
          </a:lstStyle>
          <a:p>
            <a:pPr lvl="0"/>
            <a:r>
              <a:rPr lang="en-US" dirty="0" smtClean="0"/>
              <a:t>Thank you. Any questions?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2771800" y="6381328"/>
            <a:ext cx="5256213" cy="2880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 smtClean="0"/>
              <a:t>childrenssociety.org.uk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2771800" y="6021288"/>
            <a:ext cx="5256212" cy="2880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 smtClean="0"/>
              <a:t>facebook.com/</a:t>
            </a:r>
            <a:r>
              <a:rPr lang="en-US" dirty="0" err="1" smtClean="0"/>
              <a:t>childrenssociety</a:t>
            </a:r>
            <a:endParaRPr lang="en-GB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2771800" y="5661248"/>
            <a:ext cx="5256212" cy="2880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 smtClean="0"/>
              <a:t>@</a:t>
            </a:r>
            <a:r>
              <a:rPr lang="en-US" dirty="0" err="1" smtClean="0"/>
              <a:t>childrensociety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2771800" y="5301208"/>
            <a:ext cx="5256212" cy="287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 smtClean="0"/>
              <a:t>email@childrenssociety.org.uk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0270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47005-7871-4658-9996-8376851FAA18}" type="datetimeFigureOut">
              <a:rPr lang="en-GB" smtClean="0"/>
              <a:pPr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100A3-5FD9-4CF8-AA88-3E0AC34F2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05546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4288" y="6165304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8080" y="6165304"/>
            <a:ext cx="442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C5D25147-FDC9-47F4-AA5D-D3208922DAC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395536" y="404664"/>
            <a:ext cx="58429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b="1" i="1" dirty="0">
              <a:latin typeface="Swift Com" panose="02000503070000020004" pitchFamily="2" charset="0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809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b="1" smtClean="0">
                <a:latin typeface="Swift Com" panose="02000503070000020004" pitchFamily="2" charset="0"/>
              </a:rPr>
              <a:t>Click to edit Master title style</a:t>
            </a:r>
            <a:endParaRPr lang="en-GB" sz="2800" b="1" i="1" dirty="0">
              <a:latin typeface="Swift Com" panose="02000503070000020004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35348"/>
            <a:ext cx="1521496" cy="17044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5055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1" r:id="rId8"/>
    <p:sldLayoutId id="2147483658" r:id="rId9"/>
    <p:sldLayoutId id="2147483659" r:id="rId10"/>
    <p:sldLayoutId id="2147483664" r:id="rId11"/>
    <p:sldLayoutId id="2147483663" r:id="rId12"/>
    <p:sldLayoutId id="2147483660" r:id="rId13"/>
    <p:sldLayoutId id="2147483661" r:id="rId14"/>
    <p:sldLayoutId id="2147483668" r:id="rId15"/>
    <p:sldLayoutId id="2147483667" r:id="rId16"/>
    <p:sldLayoutId id="2147483670" r:id="rId1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1"/>
          </a:solidFill>
          <a:latin typeface="+mj-lt"/>
          <a:ea typeface="SimSun-ExtB" panose="02010609060101010101" pitchFamily="49" charset="-122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30000"/>
        </a:lnSpc>
        <a:spcBef>
          <a:spcPts val="0"/>
        </a:spcBef>
        <a:spcAft>
          <a:spcPts val="0"/>
        </a:spcAft>
        <a:buClrTx/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406043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852" y="6413326"/>
            <a:ext cx="1485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096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6453353"/>
            <a:ext cx="1352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8113" y="6381328"/>
            <a:ext cx="275895" cy="40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37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6453336"/>
            <a:ext cx="14954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406043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671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422851"/>
            <a:ext cx="15906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377134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8391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429376"/>
            <a:ext cx="3419872" cy="35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77135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7970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6362700"/>
            <a:ext cx="35909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77135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4437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431839"/>
            <a:ext cx="16668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8113" y="6381328"/>
            <a:ext cx="275895" cy="40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0739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458096"/>
            <a:ext cx="12954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377134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831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381328"/>
            <a:ext cx="16383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77135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2265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381750"/>
            <a:ext cx="2638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377134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8250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361388"/>
            <a:ext cx="290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381328"/>
            <a:ext cx="275895" cy="40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075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53336"/>
            <a:ext cx="33623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377134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9251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34125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406043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0634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453336"/>
            <a:ext cx="16287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65701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3680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" y="6391275"/>
            <a:ext cx="2800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8113" y="6381328"/>
            <a:ext cx="275895" cy="40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574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6410325"/>
            <a:ext cx="3491880" cy="40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65701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926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453336"/>
            <a:ext cx="1362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77135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7340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491767"/>
            <a:ext cx="1885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406043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470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"/>
            <a:ext cx="100417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8" y="6453336"/>
            <a:ext cx="27717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377135"/>
            <a:ext cx="523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845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099"/>
          <a:stretch>
            <a:fillRect/>
          </a:stretch>
        </p:blipFill>
        <p:spPr bwMode="auto">
          <a:xfrm>
            <a:off x="4211960" y="0"/>
            <a:ext cx="77550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107504" y="1052736"/>
            <a:ext cx="4032448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>
                <a:latin typeface="+mj-lt"/>
              </a:rPr>
              <a:t>‘Social </a:t>
            </a:r>
            <a:r>
              <a:rPr lang="en-GB" sz="2400" dirty="0">
                <a:latin typeface="+mj-lt"/>
              </a:rPr>
              <a:t>care seem to have hung on until Chloe reaches 16, when she will just be progressed onto independent living. But she is still at risk and things are getting </a:t>
            </a:r>
            <a:r>
              <a:rPr lang="en-GB" sz="2400" dirty="0" smtClean="0">
                <a:latin typeface="+mj-lt"/>
              </a:rPr>
              <a:t>worse.’ </a:t>
            </a:r>
          </a:p>
          <a:p>
            <a:pPr marL="0" indent="0">
              <a:buNone/>
            </a:pPr>
            <a:endParaRPr lang="en-GB" sz="2400" dirty="0">
              <a:latin typeface="+mj-lt"/>
            </a:endParaRPr>
          </a:p>
          <a:p>
            <a:pPr marL="0" indent="0">
              <a:buNone/>
            </a:pPr>
            <a:r>
              <a:rPr lang="en-GB" sz="2400" dirty="0" smtClean="0">
                <a:latin typeface="+mj-lt"/>
              </a:rPr>
              <a:t>Chloe’s practitioner</a:t>
            </a:r>
            <a:endParaRPr lang="en-GB" sz="2400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999" y="260648"/>
            <a:ext cx="3888432" cy="360040"/>
          </a:xfrm>
        </p:spPr>
        <p:txBody>
          <a:bodyPr/>
          <a:lstStyle/>
          <a:p>
            <a:r>
              <a:rPr lang="en-GB" dirty="0" smtClean="0"/>
              <a:t>Chloe’s story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98208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7029450" cy="668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5949280"/>
            <a:ext cx="1008112" cy="737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71771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77CFE96E-B453-44A9-993D-60C351324C0A}" type="datetime4">
              <a:rPr lang="en-GB" smtClean="0"/>
              <a:pPr/>
              <a:t>06 April 2016</a:t>
            </a:fld>
            <a:endParaRPr lang="en-GB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3" y="76200"/>
            <a:ext cx="768667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79512" y="5949280"/>
            <a:ext cx="1008112" cy="737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743210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">
  <a:themeElements>
    <a:clrScheme name="The Children's Society Colour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E3133"/>
      </a:accent1>
      <a:accent2>
        <a:srgbClr val="F5D130"/>
      </a:accent2>
      <a:accent3>
        <a:srgbClr val="26305C"/>
      </a:accent3>
      <a:accent4>
        <a:srgbClr val="72974C"/>
      </a:accent4>
      <a:accent5>
        <a:srgbClr val="812728"/>
      </a:accent5>
      <a:accent6>
        <a:srgbClr val="B68127"/>
      </a:accent6>
      <a:hlink>
        <a:srgbClr val="CE3133"/>
      </a:hlink>
      <a:folHlink>
        <a:srgbClr val="800080"/>
      </a:folHlink>
    </a:clrScheme>
    <a:fontScheme name="The Children's Society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542</TotalTime>
  <Words>552</Words>
  <Application>Microsoft Office PowerPoint</Application>
  <PresentationFormat>On-screen Show (4:3)</PresentationFormat>
  <Paragraphs>64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PowerPoint template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SA Quiz</vt:lpstr>
      <vt:lpstr>Chloe’s story</vt:lpstr>
      <vt:lpstr>Slide 21</vt:lpstr>
      <vt:lpstr>Slide 22</vt:lpstr>
    </vt:vector>
  </TitlesOfParts>
  <Company>TCS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 Quiz</dc:title>
  <dc:creator>Ben Palmer</dc:creator>
  <cp:lastModifiedBy>Owner</cp:lastModifiedBy>
  <cp:revision>16</cp:revision>
  <dcterms:created xsi:type="dcterms:W3CDTF">2016-02-19T10:12:47Z</dcterms:created>
  <dcterms:modified xsi:type="dcterms:W3CDTF">2016-04-06T22:49:52Z</dcterms:modified>
</cp:coreProperties>
</file>