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8" r:id="rId3"/>
    <p:sldId id="267" r:id="rId4"/>
    <p:sldId id="269" r:id="rId5"/>
    <p:sldId id="259" r:id="rId6"/>
    <p:sldId id="260" r:id="rId7"/>
    <p:sldId id="261" r:id="rId8"/>
    <p:sldId id="270" r:id="rId9"/>
    <p:sldId id="263" r:id="rId10"/>
    <p:sldId id="271" r:id="rId11"/>
    <p:sldId id="265" r:id="rId12"/>
    <p:sldId id="273" r:id="rId13"/>
    <p:sldId id="27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7F97"/>
    <a:srgbClr val="F3EDD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57" d="100"/>
          <a:sy n="57" d="100"/>
        </p:scale>
        <p:origin x="-102" y="-12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16D45B-6631-4659-86B7-5C7F9A956761}" type="datetimeFigureOut">
              <a:rPr lang="en-GB" smtClean="0"/>
              <a:pPr/>
              <a:t>04/04/2019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ED28A5-80B5-45AE-821E-AF0430DE39B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205619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dirty="0"/>
              <a:t>The Jesuit Refugee </a:t>
            </a:r>
            <a:r>
              <a:rPr lang="en-GB" dirty="0" smtClean="0"/>
              <a:t>Service </a:t>
            </a:r>
            <a:r>
              <a:rPr lang="en-GB" dirty="0"/>
              <a:t>(JRS) is an international Catholic organisation with a mission to accompany, serve and advocate on behalf of refugees and other forcibly displaced persons.</a:t>
            </a:r>
          </a:p>
          <a:p>
            <a:pPr marL="171450" indent="-171450">
              <a:buFontTx/>
              <a:buChar char="-"/>
            </a:pPr>
            <a:r>
              <a:rPr lang="en-GB" dirty="0"/>
              <a:t>JRS programmes can be found in over 50 countries providing assistance to: refugees in camps and cities, internally displaced people, asylum seekers in cities and those asylum seekers and refugees held in detention centres.</a:t>
            </a:r>
          </a:p>
          <a:p>
            <a:pPr marL="171450" indent="-171450">
              <a:buFontTx/>
              <a:buChar char="-"/>
            </a:pPr>
            <a:r>
              <a:rPr lang="en-GB" dirty="0"/>
              <a:t>The majority of JRS’ work is concentrated on education, emergency assistance, healthcare, livelihood activities and social services.</a:t>
            </a:r>
          </a:p>
          <a:p>
            <a:pPr marL="171450" indent="-171450">
              <a:buFontTx/>
              <a:buChar char="-"/>
            </a:pPr>
            <a:r>
              <a:rPr lang="en-GB" dirty="0"/>
              <a:t>At the end of 2016, more than 733,400 individuals were in direct beneficiaries of JRS projects.</a:t>
            </a:r>
          </a:p>
          <a:p>
            <a:pPr marL="171450" indent="-171450">
              <a:buFontTx/>
              <a:buChar char="-"/>
            </a:pPr>
            <a:r>
              <a:rPr lang="en-GB" dirty="0"/>
              <a:t>JRS also advocate on behalf of refugees and their human rights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1C8F2-2783-4320-AF5A-BC1CEFBBD606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423239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dirty="0"/>
              <a:t>UN definitions for Refugee and Asylum seeker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1C8F2-2783-4320-AF5A-BC1CEFBBD606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535825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dirty="0"/>
              <a:t>UN definitions for Refugee and Asylum seeker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1C8F2-2783-4320-AF5A-BC1CEFBBD606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618890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dirty="0"/>
              <a:t>At the end of 2016 there were 22.5 million refugees.</a:t>
            </a:r>
          </a:p>
          <a:p>
            <a:pPr marL="171450" indent="-171450">
              <a:buFontTx/>
              <a:buChar char="-"/>
            </a:pPr>
            <a:r>
              <a:rPr lang="en-GB" dirty="0"/>
              <a:t> In addition to this there were 40.3 million internally displace people. These are people who have been forced to leave their homes but still reside in their home nation</a:t>
            </a:r>
          </a:p>
          <a:p>
            <a:pPr marL="171450" indent="-171450">
              <a:buFontTx/>
              <a:buChar char="-"/>
            </a:pPr>
            <a:r>
              <a:rPr lang="en-GB" dirty="0"/>
              <a:t>There were also 2.8 million asylum seekers</a:t>
            </a:r>
          </a:p>
          <a:p>
            <a:pPr marL="171450" indent="-171450">
              <a:buFontTx/>
              <a:buChar char="-"/>
            </a:pPr>
            <a:r>
              <a:rPr lang="en-GB" dirty="0"/>
              <a:t>This gives a total of 65.6 million forcibly displaced people worldwide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1C8F2-2783-4320-AF5A-BC1CEFBBD606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890077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dirty="0"/>
              <a:t>Turkey hosted the largest number of refugees worldwide with 2.9 million people</a:t>
            </a:r>
          </a:p>
          <a:p>
            <a:pPr marL="171450" indent="-171450">
              <a:buFontTx/>
              <a:buChar char="-"/>
            </a:pPr>
            <a:r>
              <a:rPr lang="en-GB" dirty="0"/>
              <a:t>2</a:t>
            </a:r>
            <a:r>
              <a:rPr lang="en-GB" baseline="30000" dirty="0"/>
              <a:t>nd</a:t>
            </a:r>
            <a:r>
              <a:rPr lang="en-GB" dirty="0"/>
              <a:t> was Pakistan with 1.4 million and third was Lebanon with 1 million</a:t>
            </a:r>
          </a:p>
          <a:p>
            <a:pPr marL="171450" indent="-171450">
              <a:buFontTx/>
              <a:buChar char="-"/>
            </a:pPr>
            <a:r>
              <a:rPr lang="en-GB" dirty="0"/>
              <a:t>Due to its large intake of refugees comparable to its population 1 in 6 people are a refugee in Lebanon</a:t>
            </a:r>
          </a:p>
          <a:p>
            <a:pPr marL="171450" indent="-171450">
              <a:buFontTx/>
              <a:buChar char="-"/>
            </a:pPr>
            <a:r>
              <a:rPr lang="en-GB" dirty="0"/>
              <a:t>84% of refugees are hosted by developing regions with the least developed countries providing asylum to 28% of the refugee population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1C8F2-2783-4320-AF5A-BC1CEFBBD606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812023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dirty="0"/>
              <a:t>Only 36,000 asylum seekers came to the UK, meaning the UK had the 8</a:t>
            </a:r>
            <a:r>
              <a:rPr lang="en-GB" baseline="30000" dirty="0"/>
              <a:t>th</a:t>
            </a:r>
            <a:r>
              <a:rPr lang="en-GB" dirty="0"/>
              <a:t> highest number of asylum seekers out of the EU countries; about 5% of the number in Germany</a:t>
            </a:r>
          </a:p>
          <a:p>
            <a:pPr marL="171450" indent="-171450">
              <a:buFontTx/>
              <a:buChar char="-"/>
            </a:pPr>
            <a:r>
              <a:rPr lang="en-GB" dirty="0"/>
              <a:t>Approximately 633,000 people arrived in Britain in the year up to March 2016. Asylum seekers coming into Britain escaping persecution made up 7% of this figure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1C8F2-2783-4320-AF5A-BC1CEFBBD606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376969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dirty="0"/>
              <a:t>The Jesuit Refugee </a:t>
            </a:r>
            <a:r>
              <a:rPr lang="en-GB" dirty="0" smtClean="0"/>
              <a:t>Service </a:t>
            </a:r>
            <a:r>
              <a:rPr lang="en-GB" dirty="0"/>
              <a:t>(JRS) is an international Catholic organisation with a mission to accompany, serve and advocate on behalf of refugees and other forcibly displaced persons.</a:t>
            </a:r>
          </a:p>
          <a:p>
            <a:pPr marL="171450" indent="-171450">
              <a:buFontTx/>
              <a:buChar char="-"/>
            </a:pPr>
            <a:r>
              <a:rPr lang="en-GB" dirty="0"/>
              <a:t>JRS programmes can be found in over 50 countries providing assistance to: refugees in camps and cities, internally displaced people, asylum seekers in cities and those asylum seekers and refugees held in detention centres.</a:t>
            </a:r>
          </a:p>
          <a:p>
            <a:pPr marL="171450" indent="-171450">
              <a:buFontTx/>
              <a:buChar char="-"/>
            </a:pPr>
            <a:r>
              <a:rPr lang="en-GB" dirty="0"/>
              <a:t>The majority of JRS’ work is concentrated on education, emergency assistance, healthcare, livelihood activities and social services.</a:t>
            </a:r>
          </a:p>
          <a:p>
            <a:pPr marL="171450" indent="-171450">
              <a:buFontTx/>
              <a:buChar char="-"/>
            </a:pPr>
            <a:r>
              <a:rPr lang="en-GB" dirty="0"/>
              <a:t>At the end of 2016, more than 733,400 individuals were in direct beneficiaries of JRS projects.</a:t>
            </a:r>
          </a:p>
          <a:p>
            <a:pPr marL="171450" indent="-171450">
              <a:buFontTx/>
              <a:buChar char="-"/>
            </a:pPr>
            <a:r>
              <a:rPr lang="en-GB" dirty="0"/>
              <a:t>JRS also advocate on behalf of refugees and their human rights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1C8F2-2783-4320-AF5A-BC1CEFBBD606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172249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1C8F2-2783-4320-AF5A-BC1CEFBBD606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259401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1C8F2-2783-4320-AF5A-BC1CEFBBD606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998854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1C8F2-2783-4320-AF5A-BC1CEFBBD606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867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257D3-183D-404A-9C18-AB1696714004}" type="datetimeFigureOut">
              <a:rPr lang="en-GB" smtClean="0"/>
              <a:pPr/>
              <a:t>04/04/2019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FC8A6-CAEA-44B3-80F7-B2DD58D980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18547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257D3-183D-404A-9C18-AB1696714004}" type="datetimeFigureOut">
              <a:rPr lang="en-GB" smtClean="0"/>
              <a:pPr/>
              <a:t>04/04/2019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FC8A6-CAEA-44B3-80F7-B2DD58D980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99723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257D3-183D-404A-9C18-AB1696714004}" type="datetimeFigureOut">
              <a:rPr lang="en-GB" smtClean="0"/>
              <a:pPr/>
              <a:t>04/04/2019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FC8A6-CAEA-44B3-80F7-B2DD58D980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13575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257D3-183D-404A-9C18-AB1696714004}" type="datetimeFigureOut">
              <a:rPr lang="en-GB" smtClean="0"/>
              <a:pPr/>
              <a:t>04/04/2019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FC8A6-CAEA-44B3-80F7-B2DD58D980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21031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257D3-183D-404A-9C18-AB1696714004}" type="datetimeFigureOut">
              <a:rPr lang="en-GB" smtClean="0"/>
              <a:pPr/>
              <a:t>04/04/2019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FC8A6-CAEA-44B3-80F7-B2DD58D980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86928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257D3-183D-404A-9C18-AB1696714004}" type="datetimeFigureOut">
              <a:rPr lang="en-GB" smtClean="0"/>
              <a:pPr/>
              <a:t>04/04/2019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FC8A6-CAEA-44B3-80F7-B2DD58D980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66688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257D3-183D-404A-9C18-AB1696714004}" type="datetimeFigureOut">
              <a:rPr lang="en-GB" smtClean="0"/>
              <a:pPr/>
              <a:t>04/04/2019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FC8A6-CAEA-44B3-80F7-B2DD58D980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09171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257D3-183D-404A-9C18-AB1696714004}" type="datetimeFigureOut">
              <a:rPr lang="en-GB" smtClean="0"/>
              <a:pPr/>
              <a:t>04/04/2019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FC8A6-CAEA-44B3-80F7-B2DD58D980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12652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257D3-183D-404A-9C18-AB1696714004}" type="datetimeFigureOut">
              <a:rPr lang="en-GB" smtClean="0"/>
              <a:pPr/>
              <a:t>04/04/2019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FC8A6-CAEA-44B3-80F7-B2DD58D980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95142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257D3-183D-404A-9C18-AB1696714004}" type="datetimeFigureOut">
              <a:rPr lang="en-GB" smtClean="0"/>
              <a:pPr/>
              <a:t>04/04/2019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FC8A6-CAEA-44B3-80F7-B2DD58D980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11887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257D3-183D-404A-9C18-AB1696714004}" type="datetimeFigureOut">
              <a:rPr lang="en-GB" smtClean="0"/>
              <a:pPr/>
              <a:t>04/04/2019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FC8A6-CAEA-44B3-80F7-B2DD58D980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98011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D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8257D3-183D-404A-9C18-AB1696714004}" type="datetimeFigureOut">
              <a:rPr lang="en-GB" smtClean="0"/>
              <a:pPr/>
              <a:t>04/04/2019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FC8A6-CAEA-44B3-80F7-B2DD58D980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358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Relationship Id="rId9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refugeeweek.org.uk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A8B1C0C3-34D9-4ED4-87FF-353799F8B4DC}"/>
              </a:ext>
            </a:extLst>
          </p:cNvPr>
          <p:cNvGrpSpPr/>
          <p:nvPr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E52B9100-9B99-409C-AD91-517DBBDA882D}"/>
                </a:ext>
              </a:extLst>
            </p:cNvPr>
            <p:cNvSpPr/>
            <p:nvPr/>
          </p:nvSpPr>
          <p:spPr>
            <a:xfrm>
              <a:off x="0" y="5470359"/>
              <a:ext cx="12192000" cy="1387642"/>
            </a:xfrm>
            <a:prstGeom prst="rect">
              <a:avLst/>
            </a:prstGeom>
            <a:solidFill>
              <a:srgbClr val="327F97"/>
            </a:solidFill>
            <a:ln>
              <a:solidFill>
                <a:srgbClr val="327F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0C4BF27C-266B-40A2-A757-A70774577626}"/>
                </a:ext>
              </a:extLst>
            </p:cNvPr>
            <p:cNvSpPr/>
            <p:nvPr/>
          </p:nvSpPr>
          <p:spPr>
            <a:xfrm>
              <a:off x="0" y="0"/>
              <a:ext cx="12192000" cy="513347"/>
            </a:xfrm>
            <a:prstGeom prst="rect">
              <a:avLst/>
            </a:prstGeom>
            <a:solidFill>
              <a:srgbClr val="327F97"/>
            </a:solidFill>
            <a:ln>
              <a:solidFill>
                <a:srgbClr val="327F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396CDE38-B7E7-49D2-AD3C-AF8B35FD51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60692" y="5461547"/>
            <a:ext cx="2331308" cy="139645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751402" y="1078385"/>
            <a:ext cx="15694804" cy="190465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1950" y="5593977"/>
            <a:ext cx="1503945" cy="11429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83214" y="3470683"/>
            <a:ext cx="7425572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58580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A8B1C0C3-34D9-4ED4-87FF-353799F8B4DC}"/>
              </a:ext>
            </a:extLst>
          </p:cNvPr>
          <p:cNvGrpSpPr/>
          <p:nvPr/>
        </p:nvGrpSpPr>
        <p:grpSpPr>
          <a:xfrm>
            <a:off x="0" y="-181571"/>
            <a:ext cx="12192000" cy="7077715"/>
            <a:chOff x="0" y="-219714"/>
            <a:chExt cx="12192000" cy="707771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E52B9100-9B99-409C-AD91-517DBBDA882D}"/>
                </a:ext>
              </a:extLst>
            </p:cNvPr>
            <p:cNvSpPr/>
            <p:nvPr/>
          </p:nvSpPr>
          <p:spPr>
            <a:xfrm>
              <a:off x="0" y="5470359"/>
              <a:ext cx="12192000" cy="1387642"/>
            </a:xfrm>
            <a:prstGeom prst="rect">
              <a:avLst/>
            </a:prstGeom>
            <a:solidFill>
              <a:srgbClr val="327F97"/>
            </a:solidFill>
            <a:ln>
              <a:solidFill>
                <a:srgbClr val="327F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0C4BF27C-266B-40A2-A757-A70774577626}"/>
                </a:ext>
              </a:extLst>
            </p:cNvPr>
            <p:cNvSpPr/>
            <p:nvPr/>
          </p:nvSpPr>
          <p:spPr>
            <a:xfrm>
              <a:off x="0" y="-219714"/>
              <a:ext cx="12192000" cy="513347"/>
            </a:xfrm>
            <a:prstGeom prst="rect">
              <a:avLst/>
            </a:prstGeom>
            <a:solidFill>
              <a:srgbClr val="327F97"/>
            </a:solidFill>
            <a:ln>
              <a:solidFill>
                <a:srgbClr val="327F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396CDE38-B7E7-49D2-AD3C-AF8B35FD51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60692" y="5461547"/>
            <a:ext cx="2331308" cy="139645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717649"/>
            <a:ext cx="9687384" cy="96934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70946" y="3656836"/>
            <a:ext cx="6759634" cy="161570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01051" y="499471"/>
            <a:ext cx="3657602" cy="2297666"/>
          </a:xfrm>
          <a:prstGeom prst="rect">
            <a:avLst/>
          </a:prstGeom>
        </p:spPr>
      </p:pic>
      <p:pic>
        <p:nvPicPr>
          <p:cNvPr id="1026" name="Picture 2" descr="Image result for carnaby street refugee shop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28463" y="693527"/>
            <a:ext cx="4702117" cy="2821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refugees welcom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1051" y="2968153"/>
            <a:ext cx="4251160" cy="2392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9" cstate="print"/>
          <a:srcRect t="1" b="3195"/>
          <a:stretch/>
        </p:blipFill>
        <p:spPr>
          <a:xfrm>
            <a:off x="4112918" y="473814"/>
            <a:ext cx="3061280" cy="2406444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5967663" y="1090863"/>
            <a:ext cx="1206535" cy="1877290"/>
          </a:xfrm>
          <a:prstGeom prst="rect">
            <a:avLst/>
          </a:prstGeom>
          <a:solidFill>
            <a:srgbClr val="F3EDDB"/>
          </a:solidFill>
          <a:ln>
            <a:solidFill>
              <a:srgbClr val="F3ED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70987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A8B1C0C3-34D9-4ED4-87FF-353799F8B4DC}"/>
              </a:ext>
            </a:extLst>
          </p:cNvPr>
          <p:cNvGrpSpPr/>
          <p:nvPr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E52B9100-9B99-409C-AD91-517DBBDA882D}"/>
                </a:ext>
              </a:extLst>
            </p:cNvPr>
            <p:cNvSpPr/>
            <p:nvPr/>
          </p:nvSpPr>
          <p:spPr>
            <a:xfrm>
              <a:off x="0" y="5470359"/>
              <a:ext cx="12192000" cy="1387642"/>
            </a:xfrm>
            <a:prstGeom prst="rect">
              <a:avLst/>
            </a:prstGeom>
            <a:solidFill>
              <a:srgbClr val="327F97"/>
            </a:solidFill>
            <a:ln>
              <a:solidFill>
                <a:srgbClr val="327F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0C4BF27C-266B-40A2-A757-A70774577626}"/>
                </a:ext>
              </a:extLst>
            </p:cNvPr>
            <p:cNvSpPr/>
            <p:nvPr/>
          </p:nvSpPr>
          <p:spPr>
            <a:xfrm>
              <a:off x="0" y="0"/>
              <a:ext cx="12192000" cy="513347"/>
            </a:xfrm>
            <a:prstGeom prst="rect">
              <a:avLst/>
            </a:prstGeom>
            <a:solidFill>
              <a:srgbClr val="327F97"/>
            </a:solidFill>
            <a:ln>
              <a:solidFill>
                <a:srgbClr val="327F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396CDE38-B7E7-49D2-AD3C-AF8B35FD51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60692" y="5461547"/>
            <a:ext cx="2331308" cy="13964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299AEED-FA77-4928-83A8-085F099BEA69}"/>
              </a:ext>
            </a:extLst>
          </p:cNvPr>
          <p:cNvSpPr txBox="1"/>
          <p:nvPr/>
        </p:nvSpPr>
        <p:spPr>
          <a:xfrm>
            <a:off x="181883" y="5805830"/>
            <a:ext cx="2577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chemeClr val="bg1"/>
                </a:solidFill>
                <a:latin typeface="ShinnRR Light" panose="00000300000000000000" pitchFamily="2" charset="0"/>
              </a:rPr>
              <a:t>Definitions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554F4E5-C035-4F63-A0A3-98C3CB953BDA}"/>
              </a:ext>
            </a:extLst>
          </p:cNvPr>
          <p:cNvSpPr txBox="1"/>
          <p:nvPr/>
        </p:nvSpPr>
        <p:spPr>
          <a:xfrm>
            <a:off x="320842" y="1560692"/>
            <a:ext cx="115503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Refugee</a:t>
            </a:r>
            <a:r>
              <a:rPr lang="en-GB" sz="3600" dirty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is someone who has been forced to flee his or her country because of persecution, war, or violence. A refugee has </a:t>
            </a:r>
            <a:r>
              <a:rPr lang="en-GB" sz="3600" b="1" dirty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well-founded fear </a:t>
            </a:r>
            <a:r>
              <a:rPr lang="en-GB" sz="3600" dirty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persecution for reasons of </a:t>
            </a:r>
            <a:r>
              <a:rPr lang="en-GB" sz="3600" b="1" dirty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race</a:t>
            </a:r>
            <a:r>
              <a:rPr lang="en-GB" sz="3600" dirty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3600" b="1" dirty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religion</a:t>
            </a:r>
            <a:r>
              <a:rPr lang="en-GB" sz="3600" dirty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3600" b="1" dirty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nationality</a:t>
            </a:r>
            <a:r>
              <a:rPr lang="en-GB" sz="3600" dirty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3600" b="1" dirty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political opinion </a:t>
            </a:r>
            <a:r>
              <a:rPr lang="en-GB" sz="3600" dirty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membership in a particular </a:t>
            </a:r>
            <a:r>
              <a:rPr lang="en-GB" sz="3600" b="1" dirty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 group</a:t>
            </a:r>
            <a:r>
              <a:rPr lang="en-GB" sz="3600" dirty="0" smtClean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3600" dirty="0">
              <a:solidFill>
                <a:srgbClr val="327F9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29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A8B1C0C3-34D9-4ED4-87FF-353799F8B4DC}"/>
              </a:ext>
            </a:extLst>
          </p:cNvPr>
          <p:cNvGrpSpPr/>
          <p:nvPr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E52B9100-9B99-409C-AD91-517DBBDA882D}"/>
                </a:ext>
              </a:extLst>
            </p:cNvPr>
            <p:cNvSpPr/>
            <p:nvPr/>
          </p:nvSpPr>
          <p:spPr>
            <a:xfrm>
              <a:off x="0" y="5470359"/>
              <a:ext cx="12192000" cy="1387642"/>
            </a:xfrm>
            <a:prstGeom prst="rect">
              <a:avLst/>
            </a:prstGeom>
            <a:solidFill>
              <a:srgbClr val="327F97"/>
            </a:solidFill>
            <a:ln>
              <a:solidFill>
                <a:srgbClr val="327F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0C4BF27C-266B-40A2-A757-A70774577626}"/>
                </a:ext>
              </a:extLst>
            </p:cNvPr>
            <p:cNvSpPr/>
            <p:nvPr/>
          </p:nvSpPr>
          <p:spPr>
            <a:xfrm>
              <a:off x="0" y="0"/>
              <a:ext cx="12192000" cy="513347"/>
            </a:xfrm>
            <a:prstGeom prst="rect">
              <a:avLst/>
            </a:prstGeom>
            <a:solidFill>
              <a:srgbClr val="327F97"/>
            </a:solidFill>
            <a:ln>
              <a:solidFill>
                <a:srgbClr val="327F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396CDE38-B7E7-49D2-AD3C-AF8B35FD51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60692" y="5461547"/>
            <a:ext cx="2331308" cy="13964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299AEED-FA77-4928-83A8-085F099BEA69}"/>
              </a:ext>
            </a:extLst>
          </p:cNvPr>
          <p:cNvSpPr txBox="1"/>
          <p:nvPr/>
        </p:nvSpPr>
        <p:spPr>
          <a:xfrm>
            <a:off x="181883" y="5805830"/>
            <a:ext cx="2577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chemeClr val="bg1"/>
                </a:solidFill>
                <a:latin typeface="ShinnRR Light" panose="00000300000000000000" pitchFamily="2" charset="0"/>
              </a:rPr>
              <a:t>Definitions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9332244-7594-497B-AF0F-E45EA2F73A85}"/>
              </a:ext>
            </a:extLst>
          </p:cNvPr>
          <p:cNvSpPr txBox="1"/>
          <p:nvPr/>
        </p:nvSpPr>
        <p:spPr>
          <a:xfrm>
            <a:off x="320842" y="1006694"/>
            <a:ext cx="1155031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Asylum Seeker </a:t>
            </a:r>
            <a:r>
              <a:rPr lang="en-GB" sz="3600" dirty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A person who has fled their own country and seeks sanctuary in another country, applies for asylum – the </a:t>
            </a:r>
            <a:r>
              <a:rPr lang="en-GB" sz="3600" b="1" dirty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 to be recognized as a </a:t>
            </a:r>
            <a:r>
              <a:rPr lang="en-GB" sz="3600" b="1" dirty="0" smtClean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refugee according to the laws of that country </a:t>
            </a:r>
            <a:r>
              <a:rPr lang="en-GB" sz="3600" dirty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receive legal protection and material assistance. An asylum seeker must demonstrate that his or her fear of persecution in his or her home country is well-founded.</a:t>
            </a:r>
          </a:p>
        </p:txBody>
      </p:sp>
    </p:spTree>
    <p:extLst>
      <p:ext uri="{BB962C8B-B14F-4D97-AF65-F5344CB8AC3E}">
        <p14:creationId xmlns:p14="http://schemas.microsoft.com/office/powerpoint/2010/main" xmlns="" val="63100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A8B1C0C3-34D9-4ED4-87FF-353799F8B4DC}"/>
              </a:ext>
            </a:extLst>
          </p:cNvPr>
          <p:cNvGrpSpPr/>
          <p:nvPr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E52B9100-9B99-409C-AD91-517DBBDA882D}"/>
                </a:ext>
              </a:extLst>
            </p:cNvPr>
            <p:cNvSpPr/>
            <p:nvPr/>
          </p:nvSpPr>
          <p:spPr>
            <a:xfrm>
              <a:off x="0" y="5470359"/>
              <a:ext cx="12192000" cy="1387642"/>
            </a:xfrm>
            <a:prstGeom prst="rect">
              <a:avLst/>
            </a:prstGeom>
            <a:solidFill>
              <a:srgbClr val="327F97"/>
            </a:solidFill>
            <a:ln>
              <a:solidFill>
                <a:srgbClr val="327F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0C4BF27C-266B-40A2-A757-A70774577626}"/>
                </a:ext>
              </a:extLst>
            </p:cNvPr>
            <p:cNvSpPr/>
            <p:nvPr/>
          </p:nvSpPr>
          <p:spPr>
            <a:xfrm>
              <a:off x="0" y="0"/>
              <a:ext cx="12192000" cy="513347"/>
            </a:xfrm>
            <a:prstGeom prst="rect">
              <a:avLst/>
            </a:prstGeom>
            <a:solidFill>
              <a:srgbClr val="327F97"/>
            </a:solidFill>
            <a:ln>
              <a:solidFill>
                <a:srgbClr val="327F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396CDE38-B7E7-49D2-AD3C-AF8B35FD51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60692" y="5461547"/>
            <a:ext cx="2331308" cy="13964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285E067-8F80-4110-9667-FAE92F374227}"/>
              </a:ext>
            </a:extLst>
          </p:cNvPr>
          <p:cNvSpPr txBox="1"/>
          <p:nvPr/>
        </p:nvSpPr>
        <p:spPr>
          <a:xfrm>
            <a:off x="713874" y="1107881"/>
            <a:ext cx="107642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many refugees were </a:t>
            </a:r>
            <a:r>
              <a:rPr lang="en-GB" sz="2800" b="1" dirty="0" smtClean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 worldwide </a:t>
            </a:r>
            <a:r>
              <a:rPr lang="en-GB" sz="2800" b="1" dirty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the end of </a:t>
            </a:r>
            <a:r>
              <a:rPr lang="en-GB" sz="2800" b="1" dirty="0" smtClean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2017?</a:t>
            </a:r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EBCC4C3-B01E-4302-9E81-758698ECAE79}"/>
              </a:ext>
            </a:extLst>
          </p:cNvPr>
          <p:cNvSpPr txBox="1"/>
          <p:nvPr/>
        </p:nvSpPr>
        <p:spPr>
          <a:xfrm>
            <a:off x="844816" y="3036967"/>
            <a:ext cx="173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25.4 </a:t>
            </a:r>
            <a:r>
              <a:rPr lang="en-GB" sz="2400" dirty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million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5B4EA05-D0DF-4916-B1ED-A3DF1BA5421A}"/>
              </a:ext>
            </a:extLst>
          </p:cNvPr>
          <p:cNvSpPr txBox="1"/>
          <p:nvPr/>
        </p:nvSpPr>
        <p:spPr>
          <a:xfrm>
            <a:off x="4824663" y="2975412"/>
            <a:ext cx="25426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2.54 </a:t>
            </a:r>
            <a:r>
              <a:rPr lang="en-GB" sz="2800" dirty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million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2D76753-F022-47CD-A2BF-C08711E0A00B}"/>
              </a:ext>
            </a:extLst>
          </p:cNvPr>
          <p:cNvSpPr txBox="1"/>
          <p:nvPr/>
        </p:nvSpPr>
        <p:spPr>
          <a:xfrm>
            <a:off x="9265628" y="2975412"/>
            <a:ext cx="1997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254,000</a:t>
            </a:r>
            <a:endParaRPr lang="en-GB" sz="2800" dirty="0">
              <a:solidFill>
                <a:srgbClr val="327F9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B9F00178-A629-4823-8B66-29D9F569D96E}"/>
              </a:ext>
            </a:extLst>
          </p:cNvPr>
          <p:cNvSpPr/>
          <p:nvPr/>
        </p:nvSpPr>
        <p:spPr>
          <a:xfrm>
            <a:off x="291368" y="2619727"/>
            <a:ext cx="2817991" cy="1395663"/>
          </a:xfrm>
          <a:prstGeom prst="ellipse">
            <a:avLst/>
          </a:prstGeom>
          <a:noFill/>
          <a:ln w="38100">
            <a:solidFill>
              <a:srgbClr val="327F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9D84153-B522-445E-8557-2884A6D81349}"/>
              </a:ext>
            </a:extLst>
          </p:cNvPr>
          <p:cNvSpPr txBox="1"/>
          <p:nvPr/>
        </p:nvSpPr>
        <p:spPr>
          <a:xfrm>
            <a:off x="6339255" y="5210920"/>
            <a:ext cx="58527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UNHCR Global Trends Report 2017. Available at: http://www.unhcr.org/globaltrends2017/</a:t>
            </a:r>
            <a:endParaRPr lang="en-GB" sz="1000" dirty="0">
              <a:solidFill>
                <a:srgbClr val="327F9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620230"/>
            <a:ext cx="5133277" cy="107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06093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A8B1C0C3-34D9-4ED4-87FF-353799F8B4DC}"/>
              </a:ext>
            </a:extLst>
          </p:cNvPr>
          <p:cNvGrpSpPr/>
          <p:nvPr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E52B9100-9B99-409C-AD91-517DBBDA882D}"/>
                </a:ext>
              </a:extLst>
            </p:cNvPr>
            <p:cNvSpPr/>
            <p:nvPr/>
          </p:nvSpPr>
          <p:spPr>
            <a:xfrm>
              <a:off x="0" y="5470359"/>
              <a:ext cx="12192000" cy="1387642"/>
            </a:xfrm>
            <a:prstGeom prst="rect">
              <a:avLst/>
            </a:prstGeom>
            <a:solidFill>
              <a:srgbClr val="327F97"/>
            </a:solidFill>
            <a:ln>
              <a:solidFill>
                <a:srgbClr val="327F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0C4BF27C-266B-40A2-A757-A70774577626}"/>
                </a:ext>
              </a:extLst>
            </p:cNvPr>
            <p:cNvSpPr/>
            <p:nvPr/>
          </p:nvSpPr>
          <p:spPr>
            <a:xfrm>
              <a:off x="0" y="0"/>
              <a:ext cx="12192000" cy="513347"/>
            </a:xfrm>
            <a:prstGeom prst="rect">
              <a:avLst/>
            </a:prstGeom>
            <a:solidFill>
              <a:srgbClr val="327F97"/>
            </a:solidFill>
            <a:ln>
              <a:solidFill>
                <a:srgbClr val="327F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396CDE38-B7E7-49D2-AD3C-AF8B35FD51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60692" y="5461547"/>
            <a:ext cx="2331308" cy="13964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3AC7AE9-3966-4B35-9354-DD0F34C70A03}"/>
              </a:ext>
            </a:extLst>
          </p:cNvPr>
          <p:cNvSpPr txBox="1"/>
          <p:nvPr/>
        </p:nvSpPr>
        <p:spPr>
          <a:xfrm>
            <a:off x="433137" y="1058778"/>
            <a:ext cx="107642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 country hosts the most refugees?</a:t>
            </a: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C7269E8-0FF6-491E-97F4-EEEBFF1B3285}"/>
              </a:ext>
            </a:extLst>
          </p:cNvPr>
          <p:cNvSpPr txBox="1"/>
          <p:nvPr/>
        </p:nvSpPr>
        <p:spPr>
          <a:xfrm>
            <a:off x="1279457" y="3055697"/>
            <a:ext cx="11384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Turkey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29F2834-B058-4F94-9EE7-73A973D19776}"/>
              </a:ext>
            </a:extLst>
          </p:cNvPr>
          <p:cNvSpPr txBox="1"/>
          <p:nvPr/>
        </p:nvSpPr>
        <p:spPr>
          <a:xfrm>
            <a:off x="4884820" y="3055696"/>
            <a:ext cx="18608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Germany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A2C764C-7EFE-4B6B-A539-975CEEF496C3}"/>
              </a:ext>
            </a:extLst>
          </p:cNvPr>
          <p:cNvSpPr txBox="1"/>
          <p:nvPr/>
        </p:nvSpPr>
        <p:spPr>
          <a:xfrm>
            <a:off x="8759956" y="3042877"/>
            <a:ext cx="17165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Uganda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xmlns="" id="{4A874089-7181-40BC-AB35-4CEDB2CC0B2D}"/>
              </a:ext>
            </a:extLst>
          </p:cNvPr>
          <p:cNvSpPr/>
          <p:nvPr/>
        </p:nvSpPr>
        <p:spPr>
          <a:xfrm>
            <a:off x="856297" y="2736926"/>
            <a:ext cx="1974826" cy="1099206"/>
          </a:xfrm>
          <a:prstGeom prst="ellipse">
            <a:avLst/>
          </a:prstGeom>
          <a:noFill/>
          <a:ln w="38100">
            <a:solidFill>
              <a:srgbClr val="327F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6FDF79E-506D-4FAA-A9D1-6FEF7A47EBFF}"/>
              </a:ext>
            </a:extLst>
          </p:cNvPr>
          <p:cNvSpPr txBox="1"/>
          <p:nvPr/>
        </p:nvSpPr>
        <p:spPr>
          <a:xfrm>
            <a:off x="6471138" y="5210920"/>
            <a:ext cx="57208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UNHCR Global Trends Report 2017. Available at: http://www.unhcr.org/globaltrends2017/</a:t>
            </a:r>
            <a:endParaRPr lang="en-GB" sz="1000" dirty="0">
              <a:solidFill>
                <a:srgbClr val="327F9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620230"/>
            <a:ext cx="5133277" cy="107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43671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A8B1C0C3-34D9-4ED4-87FF-353799F8B4DC}"/>
              </a:ext>
            </a:extLst>
          </p:cNvPr>
          <p:cNvGrpSpPr/>
          <p:nvPr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E52B9100-9B99-409C-AD91-517DBBDA882D}"/>
                </a:ext>
              </a:extLst>
            </p:cNvPr>
            <p:cNvSpPr/>
            <p:nvPr/>
          </p:nvSpPr>
          <p:spPr>
            <a:xfrm>
              <a:off x="0" y="5470359"/>
              <a:ext cx="12192000" cy="1387642"/>
            </a:xfrm>
            <a:prstGeom prst="rect">
              <a:avLst/>
            </a:prstGeom>
            <a:solidFill>
              <a:srgbClr val="327F97"/>
            </a:solidFill>
            <a:ln>
              <a:solidFill>
                <a:srgbClr val="327F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0C4BF27C-266B-40A2-A757-A70774577626}"/>
                </a:ext>
              </a:extLst>
            </p:cNvPr>
            <p:cNvSpPr/>
            <p:nvPr/>
          </p:nvSpPr>
          <p:spPr>
            <a:xfrm>
              <a:off x="0" y="0"/>
              <a:ext cx="12192000" cy="513347"/>
            </a:xfrm>
            <a:prstGeom prst="rect">
              <a:avLst/>
            </a:prstGeom>
            <a:solidFill>
              <a:srgbClr val="327F97"/>
            </a:solidFill>
            <a:ln>
              <a:solidFill>
                <a:srgbClr val="327F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396CDE38-B7E7-49D2-AD3C-AF8B35FD51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60692" y="5461547"/>
            <a:ext cx="2331308" cy="13964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D8D0DF2-FC58-4F2A-94EF-7808C76B4B77}"/>
              </a:ext>
            </a:extLst>
          </p:cNvPr>
          <p:cNvSpPr txBox="1"/>
          <p:nvPr/>
        </p:nvSpPr>
        <p:spPr>
          <a:xfrm>
            <a:off x="433137" y="1058778"/>
            <a:ext cx="107642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many asylum seekers came to the UK in </a:t>
            </a:r>
            <a:r>
              <a:rPr lang="en-GB" sz="2800" b="1" dirty="0" smtClean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2017?</a:t>
            </a:r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F3C325B-DD59-40F9-A8D4-D997D5FE81FA}"/>
              </a:ext>
            </a:extLst>
          </p:cNvPr>
          <p:cNvSpPr txBox="1"/>
          <p:nvPr/>
        </p:nvSpPr>
        <p:spPr>
          <a:xfrm>
            <a:off x="898358" y="3275550"/>
            <a:ext cx="1836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1.36 million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BF802DB-267C-4DCC-A897-886A6295E2F5}"/>
              </a:ext>
            </a:extLst>
          </p:cNvPr>
          <p:cNvSpPr txBox="1"/>
          <p:nvPr/>
        </p:nvSpPr>
        <p:spPr>
          <a:xfrm>
            <a:off x="5019075" y="3279660"/>
            <a:ext cx="1592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135,000</a:t>
            </a:r>
            <a:endParaRPr lang="en-GB" sz="2400" dirty="0">
              <a:solidFill>
                <a:srgbClr val="327F9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B575F36-6004-4EF1-9F16-C9DC8D9B84F6}"/>
              </a:ext>
            </a:extLst>
          </p:cNvPr>
          <p:cNvSpPr txBox="1"/>
          <p:nvPr/>
        </p:nvSpPr>
        <p:spPr>
          <a:xfrm>
            <a:off x="9051462" y="3271145"/>
            <a:ext cx="11389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33,500</a:t>
            </a:r>
            <a:endParaRPr lang="en-GB" sz="2400" dirty="0">
              <a:solidFill>
                <a:srgbClr val="327F9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xmlns="" id="{570C39BB-1D57-4679-8E46-985326FEB46A}"/>
              </a:ext>
            </a:extLst>
          </p:cNvPr>
          <p:cNvSpPr/>
          <p:nvPr/>
        </p:nvSpPr>
        <p:spPr>
          <a:xfrm>
            <a:off x="8393737" y="2764534"/>
            <a:ext cx="2454442" cy="1491915"/>
          </a:xfrm>
          <a:prstGeom prst="ellipse">
            <a:avLst/>
          </a:prstGeom>
          <a:noFill/>
          <a:ln w="38100">
            <a:solidFill>
              <a:srgbClr val="327F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6347471" y="5210920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000" dirty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UNHCR Global Trends Report 2017. Available at: </a:t>
            </a:r>
            <a:r>
              <a:rPr lang="en-GB" sz="1000" dirty="0" smtClean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http://www.unhcr.org/globaltrends2017/</a:t>
            </a:r>
            <a:endParaRPr lang="en-GB" sz="1000" dirty="0">
              <a:solidFill>
                <a:srgbClr val="327F9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620230"/>
            <a:ext cx="5133277" cy="107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47068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A8B1C0C3-34D9-4ED4-87FF-353799F8B4DC}"/>
              </a:ext>
            </a:extLst>
          </p:cNvPr>
          <p:cNvGrpSpPr/>
          <p:nvPr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E52B9100-9B99-409C-AD91-517DBBDA882D}"/>
                </a:ext>
              </a:extLst>
            </p:cNvPr>
            <p:cNvSpPr/>
            <p:nvPr/>
          </p:nvSpPr>
          <p:spPr>
            <a:xfrm>
              <a:off x="0" y="5470359"/>
              <a:ext cx="12192000" cy="1387642"/>
            </a:xfrm>
            <a:prstGeom prst="rect">
              <a:avLst/>
            </a:prstGeom>
            <a:solidFill>
              <a:srgbClr val="327F97"/>
            </a:solidFill>
            <a:ln>
              <a:solidFill>
                <a:srgbClr val="327F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0C4BF27C-266B-40A2-A757-A70774577626}"/>
                </a:ext>
              </a:extLst>
            </p:cNvPr>
            <p:cNvSpPr/>
            <p:nvPr/>
          </p:nvSpPr>
          <p:spPr>
            <a:xfrm>
              <a:off x="0" y="0"/>
              <a:ext cx="12192000" cy="513347"/>
            </a:xfrm>
            <a:prstGeom prst="rect">
              <a:avLst/>
            </a:prstGeom>
            <a:solidFill>
              <a:srgbClr val="327F97"/>
            </a:solidFill>
            <a:ln>
              <a:solidFill>
                <a:srgbClr val="327F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396CDE38-B7E7-49D2-AD3C-AF8B35FD51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60692" y="5461547"/>
            <a:ext cx="2331308" cy="13964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620230"/>
            <a:ext cx="5907536" cy="107908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87627" y="1428770"/>
            <a:ext cx="1041674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 smtClean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“Like </a:t>
            </a:r>
            <a:r>
              <a:rPr lang="en-GB" sz="2800" i="1" dirty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don’t want to be dependent on the government all the time.  At </a:t>
            </a:r>
            <a:r>
              <a:rPr lang="en-GB" sz="2800" i="1" dirty="0" smtClean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least </a:t>
            </a:r>
            <a:r>
              <a:rPr lang="en-GB" sz="2800" i="1" dirty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should work and do some certain </a:t>
            </a:r>
            <a:r>
              <a:rPr lang="en-GB" sz="2800" i="1" dirty="0" smtClean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jobs </a:t>
            </a:r>
            <a:r>
              <a:rPr lang="en-GB" sz="2800" i="1" dirty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can do </a:t>
            </a:r>
            <a:r>
              <a:rPr lang="en-GB" sz="2800" i="1" dirty="0" smtClean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 </a:t>
            </a:r>
            <a:r>
              <a:rPr lang="en-GB" sz="2800" i="1" dirty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 we don’t just rely on the government for </a:t>
            </a:r>
            <a:r>
              <a:rPr lang="en-GB" sz="2800" i="1" dirty="0" smtClean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everything. </a:t>
            </a:r>
            <a:r>
              <a:rPr lang="en-GB" sz="2800" i="1" dirty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GB" sz="2800" i="1" dirty="0" smtClean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here </a:t>
            </a:r>
            <a:r>
              <a:rPr lang="en-GB" sz="2800" i="1" dirty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some things that we can do, to earn some money for ourselves</a:t>
            </a:r>
            <a:r>
              <a:rPr lang="en-GB" sz="2800" i="1" dirty="0" smtClean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2800" i="1" dirty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government should give the asylum seekers who have been here for </a:t>
            </a:r>
            <a:r>
              <a:rPr lang="en-GB" sz="2800" i="1" dirty="0" smtClean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 </a:t>
            </a:r>
            <a:r>
              <a:rPr lang="en-GB" sz="2800" i="1" dirty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years, sometimes like 10 </a:t>
            </a:r>
            <a:r>
              <a:rPr lang="en-GB" sz="2800" i="1" dirty="0" smtClean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years, </a:t>
            </a:r>
            <a:r>
              <a:rPr lang="en-GB" sz="2800" i="1" dirty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give them their documents so they can </a:t>
            </a:r>
            <a:r>
              <a:rPr lang="en-GB" sz="2800" i="1" dirty="0" smtClean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work.”</a:t>
            </a:r>
            <a:endParaRPr lang="en-GB" sz="2800" i="1" dirty="0">
              <a:solidFill>
                <a:srgbClr val="327F9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80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5461547"/>
            <a:ext cx="12192000" cy="1396453"/>
          </a:xfrm>
          <a:prstGeom prst="rect">
            <a:avLst/>
          </a:prstGeom>
          <a:solidFill>
            <a:srgbClr val="327F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396CDE38-B7E7-49D2-AD3C-AF8B35FD51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60692" y="5461547"/>
            <a:ext cx="2331308" cy="139645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624637"/>
            <a:ext cx="9717866" cy="107908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065" t="2877" r="-1" b="18326"/>
          <a:stretch/>
        </p:blipFill>
        <p:spPr>
          <a:xfrm>
            <a:off x="213576" y="105508"/>
            <a:ext cx="3962770" cy="260779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302" t="17948" r="208" b="1795"/>
          <a:stretch/>
        </p:blipFill>
        <p:spPr>
          <a:xfrm>
            <a:off x="213577" y="2942452"/>
            <a:ext cx="3962769" cy="236481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12627" y="283129"/>
            <a:ext cx="3234346" cy="48603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739" t="6579" b="12865"/>
          <a:stretch/>
        </p:blipFill>
        <p:spPr>
          <a:xfrm>
            <a:off x="7806347" y="162384"/>
            <a:ext cx="4238215" cy="24940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6857" r="39563"/>
          <a:stretch/>
        </p:blipFill>
        <p:spPr>
          <a:xfrm>
            <a:off x="8142926" y="2766760"/>
            <a:ext cx="3435531" cy="2584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2306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A8B1C0C3-34D9-4ED4-87FF-353799F8B4DC}"/>
              </a:ext>
            </a:extLst>
          </p:cNvPr>
          <p:cNvGrpSpPr/>
          <p:nvPr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E52B9100-9B99-409C-AD91-517DBBDA882D}"/>
                </a:ext>
              </a:extLst>
            </p:cNvPr>
            <p:cNvSpPr/>
            <p:nvPr/>
          </p:nvSpPr>
          <p:spPr>
            <a:xfrm>
              <a:off x="0" y="5470359"/>
              <a:ext cx="12192000" cy="1387642"/>
            </a:xfrm>
            <a:prstGeom prst="rect">
              <a:avLst/>
            </a:prstGeom>
            <a:solidFill>
              <a:srgbClr val="327F97"/>
            </a:solidFill>
            <a:ln>
              <a:solidFill>
                <a:srgbClr val="327F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0C4BF27C-266B-40A2-A757-A70774577626}"/>
                </a:ext>
              </a:extLst>
            </p:cNvPr>
            <p:cNvSpPr/>
            <p:nvPr/>
          </p:nvSpPr>
          <p:spPr>
            <a:xfrm>
              <a:off x="0" y="0"/>
              <a:ext cx="12192000" cy="513347"/>
            </a:xfrm>
            <a:prstGeom prst="rect">
              <a:avLst/>
            </a:prstGeom>
            <a:solidFill>
              <a:srgbClr val="327F97"/>
            </a:solidFill>
            <a:ln>
              <a:solidFill>
                <a:srgbClr val="327F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396CDE38-B7E7-49D2-AD3C-AF8B35FD51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60692" y="5461547"/>
            <a:ext cx="2331308" cy="13964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620230"/>
            <a:ext cx="5907536" cy="107908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042737" y="1459547"/>
            <a:ext cx="1010652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i="1" dirty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“The toughest thing about being destitute? Not having a place to shower or to clean your teeth or to take good care of yourself. It’s humiliating when you see someone, even a friend, turn away from you because you’ve not been able to wash yourself or your clothes for the last couple of days. It’s not easy”.</a:t>
            </a:r>
          </a:p>
        </p:txBody>
      </p:sp>
    </p:spTree>
    <p:extLst>
      <p:ext uri="{BB962C8B-B14F-4D97-AF65-F5344CB8AC3E}">
        <p14:creationId xmlns:p14="http://schemas.microsoft.com/office/powerpoint/2010/main" xmlns="" val="3701192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A8B1C0C3-34D9-4ED4-87FF-353799F8B4DC}"/>
              </a:ext>
            </a:extLst>
          </p:cNvPr>
          <p:cNvGrpSpPr/>
          <p:nvPr/>
        </p:nvGrpSpPr>
        <p:grpSpPr>
          <a:xfrm>
            <a:off x="0" y="-1"/>
            <a:ext cx="12192000" cy="6858001"/>
            <a:chOff x="0" y="0"/>
            <a:chExt cx="12192000" cy="685800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E52B9100-9B99-409C-AD91-517DBBDA882D}"/>
                </a:ext>
              </a:extLst>
            </p:cNvPr>
            <p:cNvSpPr/>
            <p:nvPr/>
          </p:nvSpPr>
          <p:spPr>
            <a:xfrm>
              <a:off x="0" y="5470359"/>
              <a:ext cx="12192000" cy="1387642"/>
            </a:xfrm>
            <a:prstGeom prst="rect">
              <a:avLst/>
            </a:prstGeom>
            <a:solidFill>
              <a:srgbClr val="327F97"/>
            </a:solidFill>
            <a:ln>
              <a:solidFill>
                <a:srgbClr val="327F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0C4BF27C-266B-40A2-A757-A70774577626}"/>
                </a:ext>
              </a:extLst>
            </p:cNvPr>
            <p:cNvSpPr/>
            <p:nvPr/>
          </p:nvSpPr>
          <p:spPr>
            <a:xfrm>
              <a:off x="0" y="0"/>
              <a:ext cx="12192000" cy="513347"/>
            </a:xfrm>
            <a:prstGeom prst="rect">
              <a:avLst/>
            </a:prstGeom>
            <a:solidFill>
              <a:srgbClr val="327F97"/>
            </a:solidFill>
            <a:ln>
              <a:solidFill>
                <a:srgbClr val="327F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396CDE38-B7E7-49D2-AD3C-AF8B35FD51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60692" y="5461547"/>
            <a:ext cx="2331308" cy="1396453"/>
          </a:xfrm>
          <a:prstGeom prst="rect">
            <a:avLst/>
          </a:prstGeom>
        </p:spPr>
      </p:pic>
      <p:pic>
        <p:nvPicPr>
          <p:cNvPr id="9" name="Picture 2" descr="http://www.jrsuk.net/wp-content/uploads/2018/01/signing-agreement_600x490_header-3-e1516897955239-525x300.jpg">
            <a:extLst>
              <a:ext uri="{FF2B5EF4-FFF2-40B4-BE49-F238E27FC236}">
                <a16:creationId xmlns:a16="http://schemas.microsoft.com/office/drawing/2014/main" xmlns="" id="{E91C7166-C329-42B1-84F9-8099ACA8F5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3712" y="909053"/>
            <a:ext cx="7289800" cy="416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B513726D-D31D-4CF7-BB91-F8F198F76C7F}"/>
              </a:ext>
            </a:extLst>
          </p:cNvPr>
          <p:cNvSpPr txBox="1">
            <a:spLocks/>
          </p:cNvSpPr>
          <p:nvPr/>
        </p:nvSpPr>
        <p:spPr>
          <a:xfrm>
            <a:off x="116324" y="1347757"/>
            <a:ext cx="4118791" cy="3288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3600" i="1" dirty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"They showed me acceptance and love</a:t>
            </a:r>
            <a:r>
              <a:rPr lang="en-GB" sz="3600" i="1" dirty="0" smtClean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...unconditional </a:t>
            </a:r>
            <a:r>
              <a:rPr lang="en-GB" sz="3600" i="1" dirty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love. I felt like a part of the family, I truly felt at home."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620230"/>
            <a:ext cx="2712955" cy="107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85564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A8B1C0C3-34D9-4ED4-87FF-353799F8B4DC}"/>
              </a:ext>
            </a:extLst>
          </p:cNvPr>
          <p:cNvGrpSpPr/>
          <p:nvPr/>
        </p:nvGrpSpPr>
        <p:grpSpPr>
          <a:xfrm>
            <a:off x="0" y="-1"/>
            <a:ext cx="12192000" cy="6858001"/>
            <a:chOff x="0" y="0"/>
            <a:chExt cx="12192000" cy="685800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E52B9100-9B99-409C-AD91-517DBBDA882D}"/>
                </a:ext>
              </a:extLst>
            </p:cNvPr>
            <p:cNvSpPr/>
            <p:nvPr/>
          </p:nvSpPr>
          <p:spPr>
            <a:xfrm>
              <a:off x="0" y="5470359"/>
              <a:ext cx="12192000" cy="1387642"/>
            </a:xfrm>
            <a:prstGeom prst="rect">
              <a:avLst/>
            </a:prstGeom>
            <a:solidFill>
              <a:srgbClr val="327F97"/>
            </a:solidFill>
            <a:ln>
              <a:solidFill>
                <a:srgbClr val="327F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0C4BF27C-266B-40A2-A757-A70774577626}"/>
                </a:ext>
              </a:extLst>
            </p:cNvPr>
            <p:cNvSpPr/>
            <p:nvPr/>
          </p:nvSpPr>
          <p:spPr>
            <a:xfrm>
              <a:off x="0" y="0"/>
              <a:ext cx="12192000" cy="513347"/>
            </a:xfrm>
            <a:prstGeom prst="rect">
              <a:avLst/>
            </a:prstGeom>
            <a:solidFill>
              <a:srgbClr val="327F97"/>
            </a:solidFill>
            <a:ln>
              <a:solidFill>
                <a:srgbClr val="327F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396CDE38-B7E7-49D2-AD3C-AF8B35FD51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60692" y="5461547"/>
            <a:ext cx="2331308" cy="139645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35528" y="782439"/>
            <a:ext cx="1172094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Here’s some things to do to mark refugee week:</a:t>
            </a:r>
          </a:p>
          <a:p>
            <a:endParaRPr lang="en-GB" sz="2000" dirty="0">
              <a:solidFill>
                <a:srgbClr val="327F9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Visit the Refugee Week website to see what events are taking place: </a:t>
            </a:r>
            <a:r>
              <a:rPr lang="en-GB" sz="2000" dirty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http://refugeeweek.org.uk/</a:t>
            </a:r>
            <a:endParaRPr lang="en-GB" sz="2000" dirty="0" smtClean="0">
              <a:solidFill>
                <a:srgbClr val="327F9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327F9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Spend some time thinking about what it would be like to flee your home and have to go a seek safety in a completely foreign country.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327F9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may have family members, parents or grandparents who came to live in this country. Ask them about how it felt to come to a new place – refugee or not, they will help you understand a little!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327F9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 out more about the work of JRS UK and see how they help those refugees who are in need in the UK.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327F9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327F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Pray for refugees and all those seeking safety!</a:t>
            </a:r>
            <a:endParaRPr lang="en-GB" sz="2000" dirty="0">
              <a:solidFill>
                <a:srgbClr val="327F9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153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A8B1C0C3-34D9-4ED4-87FF-353799F8B4DC}"/>
              </a:ext>
            </a:extLst>
          </p:cNvPr>
          <p:cNvGrpSpPr/>
          <p:nvPr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E52B9100-9B99-409C-AD91-517DBBDA882D}"/>
                </a:ext>
              </a:extLst>
            </p:cNvPr>
            <p:cNvSpPr/>
            <p:nvPr/>
          </p:nvSpPr>
          <p:spPr>
            <a:xfrm>
              <a:off x="0" y="5470359"/>
              <a:ext cx="12192000" cy="1387642"/>
            </a:xfrm>
            <a:prstGeom prst="rect">
              <a:avLst/>
            </a:prstGeom>
            <a:solidFill>
              <a:srgbClr val="327F97"/>
            </a:solidFill>
            <a:ln>
              <a:solidFill>
                <a:srgbClr val="327F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0C4BF27C-266B-40A2-A757-A70774577626}"/>
                </a:ext>
              </a:extLst>
            </p:cNvPr>
            <p:cNvSpPr/>
            <p:nvPr/>
          </p:nvSpPr>
          <p:spPr>
            <a:xfrm>
              <a:off x="0" y="0"/>
              <a:ext cx="12192000" cy="513347"/>
            </a:xfrm>
            <a:prstGeom prst="rect">
              <a:avLst/>
            </a:prstGeom>
            <a:solidFill>
              <a:srgbClr val="327F97"/>
            </a:solidFill>
            <a:ln>
              <a:solidFill>
                <a:srgbClr val="327F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396CDE38-B7E7-49D2-AD3C-AF8B35FD51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60692" y="5461547"/>
            <a:ext cx="2331308" cy="139645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674" y="1977115"/>
            <a:ext cx="9522777" cy="474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6249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964</Words>
  <Application>Microsoft Office PowerPoint</Application>
  <PresentationFormat>Custom</PresentationFormat>
  <Paragraphs>65</Paragraphs>
  <Slides>13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Nicholas Hanrahan</dc:creator>
  <cp:lastModifiedBy>Owner</cp:lastModifiedBy>
  <cp:revision>15</cp:revision>
  <dcterms:created xsi:type="dcterms:W3CDTF">2019-03-26T15:17:31Z</dcterms:created>
  <dcterms:modified xsi:type="dcterms:W3CDTF">2019-04-04T21:11:07Z</dcterms:modified>
</cp:coreProperties>
</file>