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4" r:id="rId3"/>
    <p:sldId id="261" r:id="rId4"/>
    <p:sldId id="262" r:id="rId5"/>
    <p:sldId id="260" r:id="rId6"/>
    <p:sldId id="258" r:id="rId7"/>
    <p:sldId id="259" r:id="rId8"/>
    <p:sldId id="257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32CF9EA-B1EC-4E45-BFE7-F85F62358A2A}" v="4" dt="2025-07-30T11:40:37.4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70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64C05-E519-428F-0F5C-AD714CB75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DCE966-5BC2-EE0C-93C2-D4D1A660E8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F6A003-CD57-4C84-3D60-7AD800178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17787-8919-4910-BE5B-94F81EF89B1C}" type="datetimeFigureOut">
              <a:rPr lang="en-GB" smtClean="0"/>
              <a:t>26/08/2025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B208F4-B754-1B63-5F60-B9488C6BF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AA38C3-A9EC-C3AC-9F14-5108DC3FD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7B55E-911A-462D-87E5-D13CC8ABF9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2696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ECC70-FDEC-0ACA-38E8-01FE45CF6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9A6A50-C499-3AB1-DF4B-7D8D3D3800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ADF1F6-437E-B3D6-05A2-2BE599663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17787-8919-4910-BE5B-94F81EF89B1C}" type="datetimeFigureOut">
              <a:rPr lang="en-GB" smtClean="0"/>
              <a:t>26/08/2025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96851A-0333-9E55-6572-190543865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1C2E3F-1838-EF8F-2ABC-AEF697DEB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7B55E-911A-462D-87E5-D13CC8ABF9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9346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43C1D-0ACB-8E90-02ED-D94E47F9B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F745E7-D148-5732-6FB8-054A530A81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05882C-B5A1-606E-A6AE-37FD67873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17787-8919-4910-BE5B-94F81EF89B1C}" type="datetimeFigureOut">
              <a:rPr lang="en-GB" smtClean="0"/>
              <a:t>26/08/2025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7FD14E-C2BE-A838-B764-3BEF18976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37D9DF-B11D-5D24-6D16-B5DD35FE7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7B55E-911A-462D-87E5-D13CC8ABF9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0674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C12FB-B2E0-331F-03CA-36F0B1E99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EEF3BC-4D5D-45FF-FC01-CC68955133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5E395E-E82A-3B29-C3F1-67FBD60B5F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AAAC9F-3700-BA0B-B2A0-4453EA93A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17787-8919-4910-BE5B-94F81EF89B1C}" type="datetimeFigureOut">
              <a:rPr lang="en-GB" smtClean="0"/>
              <a:t>26/08/2025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5369E8-F387-EA1C-1352-C77E1459F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45A706-52B5-C041-117B-8F4301339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7B55E-911A-462D-87E5-D13CC8ABF9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8054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ACAA5-E91C-19B8-742C-892C9DCEF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D0B6BC-43ED-FBF4-DBA2-E23DCED612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B4E0E4-58AD-C241-C589-605753A697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BEDA82-2CCC-0885-A407-C9F578BE05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791645-AB6B-89C2-E292-097CE81161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C0A32B-EDBE-0D8A-3A28-ED6A028C5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17787-8919-4910-BE5B-94F81EF89B1C}" type="datetimeFigureOut">
              <a:rPr lang="en-GB" smtClean="0"/>
              <a:t>26/08/2025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632A74-FF38-E6FF-86AB-6DE814DE2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E204C0-2617-3BDD-BF5C-D594DA518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7B55E-911A-462D-87E5-D13CC8ABF9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4656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56CD3-3B5B-AEDD-19BE-3542AF65D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C8CF47-9257-22E4-9218-BE5DE7B6C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17787-8919-4910-BE5B-94F81EF89B1C}" type="datetimeFigureOut">
              <a:rPr lang="en-GB" smtClean="0"/>
              <a:t>26/08/2025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E8FEAD-5D0F-A7DB-F7AA-9C5EBEB08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33D1F5-78FF-832E-7BBA-A9300E122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7B55E-911A-462D-87E5-D13CC8ABF9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7289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D9B067-0344-87BE-CB55-91D3AE36F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17787-8919-4910-BE5B-94F81EF89B1C}" type="datetimeFigureOut">
              <a:rPr lang="en-GB" smtClean="0"/>
              <a:t>26/08/2025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5D6966-B3E7-9F12-2AC1-EEDD7516F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8C1133-E2D9-14ED-BBAE-07FCFCD68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7B55E-911A-462D-87E5-D13CC8ABF9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340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BFF66-9C40-3476-4D28-27CA27C05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65D654-724B-07E6-BAEE-FC1A4D2965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86138E-C310-2346-7F84-0196127FE0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BDC564-965B-0350-70B6-92D860660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17787-8919-4910-BE5B-94F81EF89B1C}" type="datetimeFigureOut">
              <a:rPr lang="en-GB" smtClean="0"/>
              <a:t>26/08/2025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74BE1A-0DF9-F5A8-51C8-E2CC6DFA5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26C600-D799-8BCF-995A-252951977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7B55E-911A-462D-87E5-D13CC8ABF9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7023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1BED4-1555-3A4C-31E9-DE2948338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870941-A905-FF2A-7C42-722C833EAD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7FDE58-C18E-2536-1CF8-8701B32C48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6C11F1-D62D-0C28-2BCF-E51C9D3F0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17787-8919-4910-BE5B-94F81EF89B1C}" type="datetimeFigureOut">
              <a:rPr lang="en-GB" smtClean="0"/>
              <a:t>26/08/2025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783001-900D-CA71-083A-F13E25170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201844-F283-AFDF-0D4E-E06B952CA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7B55E-911A-462D-87E5-D13CC8ABF9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8326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1F438-72F1-8883-F61C-C5D3A64C7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B3B496-F842-E321-04B8-5AB01478C9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D70EB8-B7BE-6EC0-0D04-7E785DEB9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17787-8919-4910-BE5B-94F81EF89B1C}" type="datetimeFigureOut">
              <a:rPr lang="en-GB" smtClean="0"/>
              <a:t>26/08/2025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DD0640-71A4-F40E-60D3-DC104D350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194D54-4B82-8C0A-AD1F-A3C50E042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7B55E-911A-462D-87E5-D13CC8ABF9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587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939F89-1CF4-BD7B-41AC-3BFFEAA7A4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707849-E31C-6561-5080-26E8660350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CB3B5C-717E-1BCF-8026-04F1E2407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17787-8919-4910-BE5B-94F81EF89B1C}" type="datetimeFigureOut">
              <a:rPr lang="en-GB" smtClean="0"/>
              <a:t>26/08/2025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46DD24-33B1-1CB4-A6B4-A92696F1E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51BD67-4882-E1FB-263D-159089882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7B55E-911A-462D-87E5-D13CC8ABF9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2598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E187B86-4575-6D52-0F5A-2D77F3CD1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A693E5-A37E-B534-E281-CE51C6E0F5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201A85-AEA0-CAE5-7837-1DA0322086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917787-8919-4910-BE5B-94F81EF89B1C}" type="datetimeFigureOut">
              <a:rPr lang="en-GB" smtClean="0"/>
              <a:t>26/08/2025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077A7E-937E-7190-CCAA-293E78BD8F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82C33F-612E-85D6-E22D-A35B287D2A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47B55E-911A-462D-87E5-D13CC8ABF9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9382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eetabix Original 36's (24 Pack) | Turner Price Food Service">
            <a:extLst>
              <a:ext uri="{FF2B5EF4-FFF2-40B4-BE49-F238E27FC236}">
                <a16:creationId xmlns:a16="http://schemas.microsoft.com/office/drawing/2014/main" id="{C08F4B6D-FDA2-DCD4-BC05-9C729655EA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4457" y="365310"/>
            <a:ext cx="6923086" cy="6127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2782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D4B9B4-E209-7896-D4FA-2466C0C8C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07" name="Rectangle 8206">
            <a:extLst>
              <a:ext uri="{FF2B5EF4-FFF2-40B4-BE49-F238E27FC236}">
                <a16:creationId xmlns:a16="http://schemas.microsoft.com/office/drawing/2014/main" id="{E8DC6FCD-811B-436E-9FEE-FC957486CD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8200" name="Picture 8" descr="Millet - Wikipedia">
            <a:extLst>
              <a:ext uri="{FF2B5EF4-FFF2-40B4-BE49-F238E27FC236}">
                <a16:creationId xmlns:a16="http://schemas.microsoft.com/office/drawing/2014/main" id="{9D6E162D-E13B-361D-3396-0251028B83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38" r="-2" b="3598"/>
          <a:stretch>
            <a:fillRect/>
          </a:stretch>
        </p:blipFill>
        <p:spPr bwMode="auto">
          <a:xfrm>
            <a:off x="196396" y="204094"/>
            <a:ext cx="5804105" cy="3167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Bunch of paddy rice with rice field before harvest background. Stock Photo  | Adobe Stock">
            <a:extLst>
              <a:ext uri="{FF2B5EF4-FFF2-40B4-BE49-F238E27FC236}">
                <a16:creationId xmlns:a16="http://schemas.microsoft.com/office/drawing/2014/main" id="{3AA20CC5-972C-21FE-7A60-C6149A4F2D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" r="2" b="7950"/>
          <a:stretch>
            <a:fillRect/>
          </a:stretch>
        </p:blipFill>
        <p:spPr bwMode="auto">
          <a:xfrm>
            <a:off x="6195373" y="171717"/>
            <a:ext cx="5797883" cy="3167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Field Corn - MI Ag Council">
            <a:extLst>
              <a:ext uri="{FF2B5EF4-FFF2-40B4-BE49-F238E27FC236}">
                <a16:creationId xmlns:a16="http://schemas.microsoft.com/office/drawing/2014/main" id="{1739A153-0E18-38CA-A9DD-A3FD1A8485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93" r="-2" b="793"/>
          <a:stretch>
            <a:fillRect/>
          </a:stretch>
        </p:blipFill>
        <p:spPr bwMode="auto">
          <a:xfrm>
            <a:off x="2705804" y="3543237"/>
            <a:ext cx="6589394" cy="3167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6" descr="Millet - reNature">
            <a:extLst>
              <a:ext uri="{FF2B5EF4-FFF2-40B4-BE49-F238E27FC236}">
                <a16:creationId xmlns:a16="http://schemas.microsoft.com/office/drawing/2014/main" id="{32146007-1E6F-8714-7606-8018D07CEA7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BE9281-AD4B-C2D6-DC09-C765F1F2276A}"/>
              </a:ext>
            </a:extLst>
          </p:cNvPr>
          <p:cNvSpPr txBox="1"/>
          <p:nvPr/>
        </p:nvSpPr>
        <p:spPr>
          <a:xfrm>
            <a:off x="6486525" y="495033"/>
            <a:ext cx="135255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989B8C-A1AA-5FAE-EB9B-EE4523CA1D06}"/>
              </a:ext>
            </a:extLst>
          </p:cNvPr>
          <p:cNvSpPr txBox="1"/>
          <p:nvPr/>
        </p:nvSpPr>
        <p:spPr>
          <a:xfrm>
            <a:off x="6350081" y="281390"/>
            <a:ext cx="1119766" cy="64633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600" b="1" dirty="0"/>
              <a:t>Rice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C8D6A2-69A4-3CF6-DB10-08E4B1E73889}"/>
              </a:ext>
            </a:extLst>
          </p:cNvPr>
          <p:cNvSpPr txBox="1"/>
          <p:nvPr/>
        </p:nvSpPr>
        <p:spPr>
          <a:xfrm>
            <a:off x="284155" y="333375"/>
            <a:ext cx="1542517" cy="70788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4000" b="1" dirty="0"/>
              <a:t>Millet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00D72A2-E46A-C177-FBD1-67A2D388B611}"/>
              </a:ext>
            </a:extLst>
          </p:cNvPr>
          <p:cNvSpPr txBox="1"/>
          <p:nvPr/>
        </p:nvSpPr>
        <p:spPr>
          <a:xfrm>
            <a:off x="2881585" y="5907857"/>
            <a:ext cx="3313788" cy="70788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4000" b="1" dirty="0"/>
              <a:t>Corn/Maize</a:t>
            </a:r>
          </a:p>
        </p:txBody>
      </p:sp>
    </p:spTree>
    <p:extLst>
      <p:ext uri="{BB962C8B-B14F-4D97-AF65-F5344CB8AC3E}">
        <p14:creationId xmlns:p14="http://schemas.microsoft.com/office/powerpoint/2010/main" val="12449766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1F6637-E673-987C-2CEC-62D93FF2C3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96FC576-AE30-4C09-A12C-0582F2A6A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2" descr="Wheat - Wikipedia">
            <a:extLst>
              <a:ext uri="{FF2B5EF4-FFF2-40B4-BE49-F238E27FC236}">
                <a16:creationId xmlns:a16="http://schemas.microsoft.com/office/drawing/2014/main" id="{D0A1A775-511B-B386-059E-B060608623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7" r="2" b="13627"/>
          <a:stretch>
            <a:fillRect/>
          </a:stretch>
        </p:blipFill>
        <p:spPr bwMode="auto">
          <a:xfrm>
            <a:off x="1" y="10"/>
            <a:ext cx="6099048" cy="3428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Growing Oats: Best Varieties, Planting Guides, Care, Problems and Harvest">
            <a:extLst>
              <a:ext uri="{FF2B5EF4-FFF2-40B4-BE49-F238E27FC236}">
                <a16:creationId xmlns:a16="http://schemas.microsoft.com/office/drawing/2014/main" id="{11E1F838-B956-B3AE-96B9-A035ED5E4D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88" r="2" b="7987"/>
          <a:stretch>
            <a:fillRect/>
          </a:stretch>
        </p:blipFill>
        <p:spPr bwMode="auto">
          <a:xfrm>
            <a:off x="6092952" y="10"/>
            <a:ext cx="6099048" cy="3428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Rye - Wikipedia">
            <a:extLst>
              <a:ext uri="{FF2B5EF4-FFF2-40B4-BE49-F238E27FC236}">
                <a16:creationId xmlns:a16="http://schemas.microsoft.com/office/drawing/2014/main" id="{B0DED135-7CB9-A984-4403-1A472D18A9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42" r="2" b="13297"/>
          <a:stretch>
            <a:fillRect/>
          </a:stretch>
        </p:blipFill>
        <p:spPr bwMode="auto">
          <a:xfrm>
            <a:off x="1" y="3429000"/>
            <a:ext cx="6099048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Barley | Description, Nutrition, Uses, &amp; Facts | Britannica">
            <a:extLst>
              <a:ext uri="{FF2B5EF4-FFF2-40B4-BE49-F238E27FC236}">
                <a16:creationId xmlns:a16="http://schemas.microsoft.com/office/drawing/2014/main" id="{6AA2E121-F77C-5FFC-36C6-6F1E41DB40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86" r="2" b="6335"/>
          <a:stretch>
            <a:fillRect/>
          </a:stretch>
        </p:blipFill>
        <p:spPr bwMode="auto">
          <a:xfrm>
            <a:off x="6092952" y="3429000"/>
            <a:ext cx="6099048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4F46C2E-DD79-553A-F42A-375A170830AC}"/>
              </a:ext>
            </a:extLst>
          </p:cNvPr>
          <p:cNvSpPr txBox="1"/>
          <p:nvPr/>
        </p:nvSpPr>
        <p:spPr>
          <a:xfrm>
            <a:off x="146040" y="71918"/>
            <a:ext cx="1757021" cy="707886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en-GB" sz="4000" b="1" dirty="0"/>
              <a:t>Wheat</a:t>
            </a:r>
            <a:endParaRPr lang="en-GB" sz="4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31BD13-8B39-F5DD-55F1-6FC0F2BE6454}"/>
              </a:ext>
            </a:extLst>
          </p:cNvPr>
          <p:cNvSpPr txBox="1"/>
          <p:nvPr/>
        </p:nvSpPr>
        <p:spPr>
          <a:xfrm>
            <a:off x="6273374" y="3501849"/>
            <a:ext cx="1914259" cy="707886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en-GB" sz="4000" b="1" dirty="0"/>
              <a:t>Barley</a:t>
            </a:r>
            <a:endParaRPr lang="en-GB" sz="4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0EE636-F10A-8A17-A018-2AC0C895DF14}"/>
              </a:ext>
            </a:extLst>
          </p:cNvPr>
          <p:cNvSpPr txBox="1"/>
          <p:nvPr/>
        </p:nvSpPr>
        <p:spPr>
          <a:xfrm>
            <a:off x="146040" y="3501849"/>
            <a:ext cx="1243413" cy="707886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en-GB" sz="4000" b="1" dirty="0"/>
              <a:t>Rye</a:t>
            </a:r>
            <a:endParaRPr lang="en-GB" sz="4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914C3EE-B954-4478-CF23-9C5F10802C29}"/>
              </a:ext>
            </a:extLst>
          </p:cNvPr>
          <p:cNvSpPr txBox="1"/>
          <p:nvPr/>
        </p:nvSpPr>
        <p:spPr>
          <a:xfrm>
            <a:off x="6273374" y="71918"/>
            <a:ext cx="1546789" cy="707886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en-GB" sz="4000" b="1" dirty="0"/>
              <a:t>Oats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19065057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0722E0-4EAC-E120-CCD2-EAA973D34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Rectangle 5126">
            <a:extLst>
              <a:ext uri="{FF2B5EF4-FFF2-40B4-BE49-F238E27FC236}">
                <a16:creationId xmlns:a16="http://schemas.microsoft.com/office/drawing/2014/main" id="{B96FC576-AE30-4C09-A12C-0582F2A6A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122" name="Picture 2" descr="Oat Recipes, Storage, and Cooking Tips | Naturally Ella">
            <a:extLst>
              <a:ext uri="{FF2B5EF4-FFF2-40B4-BE49-F238E27FC236}">
                <a16:creationId xmlns:a16="http://schemas.microsoft.com/office/drawing/2014/main" id="{8D148211-BFF9-2659-5BEB-1910C882E1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65" r="2" b="24815"/>
          <a:stretch>
            <a:fillRect/>
          </a:stretch>
        </p:blipFill>
        <p:spPr bwMode="auto">
          <a:xfrm>
            <a:off x="1" y="10"/>
            <a:ext cx="6099048" cy="3428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20kg Whole English Barley">
            <a:extLst>
              <a:ext uri="{FF2B5EF4-FFF2-40B4-BE49-F238E27FC236}">
                <a16:creationId xmlns:a16="http://schemas.microsoft.com/office/drawing/2014/main" id="{621235F5-8090-F682-63AF-F231068392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70" r="2" b="19109"/>
          <a:stretch>
            <a:fillRect/>
          </a:stretch>
        </p:blipFill>
        <p:spPr bwMode="auto">
          <a:xfrm>
            <a:off x="6092952" y="10"/>
            <a:ext cx="6099048" cy="3428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8" descr="Wheat Grain - 100% Organic Wheat Grain – Real and Raw Foods">
            <a:extLst>
              <a:ext uri="{FF2B5EF4-FFF2-40B4-BE49-F238E27FC236}">
                <a16:creationId xmlns:a16="http://schemas.microsoft.com/office/drawing/2014/main" id="{3E7B6287-8520-475E-39CF-625462A298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03" r="2" b="20876"/>
          <a:stretch>
            <a:fillRect/>
          </a:stretch>
        </p:blipFill>
        <p:spPr bwMode="auto">
          <a:xfrm>
            <a:off x="1" y="3429000"/>
            <a:ext cx="6099048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The Many Benefits of Rye That Make it Healthier Than Wheat and Barley -  NDTV Food">
            <a:extLst>
              <a:ext uri="{FF2B5EF4-FFF2-40B4-BE49-F238E27FC236}">
                <a16:creationId xmlns:a16="http://schemas.microsoft.com/office/drawing/2014/main" id="{894D4C93-A1E8-2D58-3806-37AF608FFE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2" r="2" b="2"/>
          <a:stretch>
            <a:fillRect/>
          </a:stretch>
        </p:blipFill>
        <p:spPr bwMode="auto">
          <a:xfrm>
            <a:off x="6092952" y="3429000"/>
            <a:ext cx="6099048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8B42615-86DE-2A43-EFB4-211F1F87792B}"/>
              </a:ext>
            </a:extLst>
          </p:cNvPr>
          <p:cNvSpPr txBox="1"/>
          <p:nvPr/>
        </p:nvSpPr>
        <p:spPr>
          <a:xfrm>
            <a:off x="169442" y="3605393"/>
            <a:ext cx="1918531" cy="707886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en-GB" sz="4000" b="1" dirty="0"/>
              <a:t>Wheat</a:t>
            </a:r>
            <a:endParaRPr lang="en-GB" sz="4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B18E6A-DA45-6AE9-945B-197FF97CF7B2}"/>
              </a:ext>
            </a:extLst>
          </p:cNvPr>
          <p:cNvSpPr txBox="1"/>
          <p:nvPr/>
        </p:nvSpPr>
        <p:spPr>
          <a:xfrm>
            <a:off x="169442" y="176393"/>
            <a:ext cx="1551061" cy="707886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en-GB" sz="4000" b="1" dirty="0"/>
              <a:t>Oats</a:t>
            </a:r>
            <a:endParaRPr lang="en-GB" sz="4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47E418D-181B-99C5-DA48-174E266FF17F}"/>
              </a:ext>
            </a:extLst>
          </p:cNvPr>
          <p:cNvSpPr txBox="1"/>
          <p:nvPr/>
        </p:nvSpPr>
        <p:spPr>
          <a:xfrm>
            <a:off x="6266967" y="3605393"/>
            <a:ext cx="1446375" cy="70788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en-GB" sz="4000" b="1" dirty="0"/>
              <a:t>Rye</a:t>
            </a:r>
            <a:endParaRPr lang="en-GB" sz="40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0A8D07A-5F1E-77D6-C2EE-1A6F4AD4F9B0}"/>
              </a:ext>
            </a:extLst>
          </p:cNvPr>
          <p:cNvSpPr txBox="1"/>
          <p:nvPr/>
        </p:nvSpPr>
        <p:spPr>
          <a:xfrm>
            <a:off x="6266967" y="93072"/>
            <a:ext cx="1660020" cy="707886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en-GB" sz="4000" b="1" dirty="0"/>
              <a:t>Barley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37188828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2F5E75-BB4B-B71A-C814-86F8D9364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Growing Oats: Best Varieties, Planting Guides, Care, Problems and Harvest">
            <a:extLst>
              <a:ext uri="{FF2B5EF4-FFF2-40B4-BE49-F238E27FC236}">
                <a16:creationId xmlns:a16="http://schemas.microsoft.com/office/drawing/2014/main" id="{8D21D84B-009C-5003-A614-786001BCED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" r="10562"/>
          <a:stretch>
            <a:fillRect/>
          </a:stretch>
        </p:blipFill>
        <p:spPr bwMode="auto">
          <a:xfrm>
            <a:off x="20" y="10"/>
            <a:ext cx="9141724" cy="6863475"/>
          </a:xfrm>
          <a:custGeom>
            <a:avLst/>
            <a:gdLst/>
            <a:ahLst/>
            <a:cxnLst/>
            <a:rect l="l" t="t" r="r" b="b"/>
            <a:pathLst>
              <a:path w="9141744" h="6863485">
                <a:moveTo>
                  <a:pt x="0" y="0"/>
                </a:moveTo>
                <a:lnTo>
                  <a:pt x="5963051" y="0"/>
                </a:lnTo>
                <a:lnTo>
                  <a:pt x="9141744" y="6863485"/>
                </a:lnTo>
                <a:lnTo>
                  <a:pt x="0" y="6863485"/>
                </a:lnTo>
                <a:lnTo>
                  <a:pt x="0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Oat Recipes, Storage, and Cooking Tips | Naturally Ella">
            <a:extLst>
              <a:ext uri="{FF2B5EF4-FFF2-40B4-BE49-F238E27FC236}">
                <a16:creationId xmlns:a16="http://schemas.microsoft.com/office/drawing/2014/main" id="{0506ABA2-3CED-4A6F-7371-23643585D2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83" b="-3"/>
          <a:stretch>
            <a:fillRect/>
          </a:stretch>
        </p:blipFill>
        <p:spPr bwMode="auto">
          <a:xfrm>
            <a:off x="5790353" y="10"/>
            <a:ext cx="6401647" cy="6852984"/>
          </a:xfrm>
          <a:custGeom>
            <a:avLst/>
            <a:gdLst/>
            <a:ahLst/>
            <a:cxnLst/>
            <a:rect l="l" t="t" r="r" b="b"/>
            <a:pathLst>
              <a:path w="6401647" h="6852994">
                <a:moveTo>
                  <a:pt x="354282" y="0"/>
                </a:moveTo>
                <a:lnTo>
                  <a:pt x="6401647" y="0"/>
                </a:lnTo>
                <a:lnTo>
                  <a:pt x="6401647" y="6852994"/>
                </a:lnTo>
                <a:lnTo>
                  <a:pt x="0" y="6852994"/>
                </a:lnTo>
                <a:lnTo>
                  <a:pt x="0" y="6852993"/>
                </a:lnTo>
                <a:lnTo>
                  <a:pt x="3528116" y="685299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5DCF844-3B8F-FB93-7FCF-74B74DE3ED73}"/>
              </a:ext>
            </a:extLst>
          </p:cNvPr>
          <p:cNvSpPr txBox="1"/>
          <p:nvPr/>
        </p:nvSpPr>
        <p:spPr>
          <a:xfrm>
            <a:off x="350019" y="273466"/>
            <a:ext cx="239007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0" b="1" dirty="0"/>
              <a:t>Oats</a:t>
            </a:r>
          </a:p>
        </p:txBody>
      </p:sp>
    </p:spTree>
    <p:extLst>
      <p:ext uri="{BB962C8B-B14F-4D97-AF65-F5344CB8AC3E}">
        <p14:creationId xmlns:p14="http://schemas.microsoft.com/office/powerpoint/2010/main" val="9600623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5CEE83-97D4-FC22-6365-F7333AA3DE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rley | Description, Nutrition, Uses, &amp; Facts | Britannica">
            <a:extLst>
              <a:ext uri="{FF2B5EF4-FFF2-40B4-BE49-F238E27FC236}">
                <a16:creationId xmlns:a16="http://schemas.microsoft.com/office/drawing/2014/main" id="{6C40BF3A-4BC7-E8F7-C5AC-D64A54B807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6" r="1" b="1"/>
          <a:stretch>
            <a:fillRect/>
          </a:stretch>
        </p:blipFill>
        <p:spPr bwMode="auto">
          <a:xfrm>
            <a:off x="20" y="10"/>
            <a:ext cx="9141724" cy="6863475"/>
          </a:xfrm>
          <a:custGeom>
            <a:avLst/>
            <a:gdLst/>
            <a:ahLst/>
            <a:cxnLst/>
            <a:rect l="l" t="t" r="r" b="b"/>
            <a:pathLst>
              <a:path w="9141744" h="6863485">
                <a:moveTo>
                  <a:pt x="0" y="0"/>
                </a:moveTo>
                <a:lnTo>
                  <a:pt x="5963051" y="0"/>
                </a:lnTo>
                <a:lnTo>
                  <a:pt x="9141744" y="6863485"/>
                </a:lnTo>
                <a:lnTo>
                  <a:pt x="0" y="6863485"/>
                </a:lnTo>
                <a:lnTo>
                  <a:pt x="0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20kg Whole English Barley">
            <a:extLst>
              <a:ext uri="{FF2B5EF4-FFF2-40B4-BE49-F238E27FC236}">
                <a16:creationId xmlns:a16="http://schemas.microsoft.com/office/drawing/2014/main" id="{D821885E-61B2-5CED-36B0-8512C70DF4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" r="6185" b="-3"/>
          <a:stretch>
            <a:fillRect/>
          </a:stretch>
        </p:blipFill>
        <p:spPr bwMode="auto">
          <a:xfrm>
            <a:off x="5790353" y="10"/>
            <a:ext cx="6401647" cy="6852984"/>
          </a:xfrm>
          <a:custGeom>
            <a:avLst/>
            <a:gdLst/>
            <a:ahLst/>
            <a:cxnLst/>
            <a:rect l="l" t="t" r="r" b="b"/>
            <a:pathLst>
              <a:path w="6401647" h="6852994">
                <a:moveTo>
                  <a:pt x="354282" y="0"/>
                </a:moveTo>
                <a:lnTo>
                  <a:pt x="6401647" y="0"/>
                </a:lnTo>
                <a:lnTo>
                  <a:pt x="6401647" y="6852994"/>
                </a:lnTo>
                <a:lnTo>
                  <a:pt x="0" y="6852994"/>
                </a:lnTo>
                <a:lnTo>
                  <a:pt x="0" y="6852993"/>
                </a:lnTo>
                <a:lnTo>
                  <a:pt x="3528116" y="685299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21E2B87-9040-D526-C7C7-562C60A657BA}"/>
              </a:ext>
            </a:extLst>
          </p:cNvPr>
          <p:cNvSpPr txBox="1"/>
          <p:nvPr/>
        </p:nvSpPr>
        <p:spPr>
          <a:xfrm>
            <a:off x="4648912" y="0"/>
            <a:ext cx="32474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b="1" dirty="0"/>
              <a:t>Barley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8183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2E7D4A-9528-84BD-F962-6FFBB3BE0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1" name="Rectangle 3080">
            <a:extLst>
              <a:ext uri="{FF2B5EF4-FFF2-40B4-BE49-F238E27FC236}">
                <a16:creationId xmlns:a16="http://schemas.microsoft.com/office/drawing/2014/main" id="{80CCAACE-815D-4A79-875A-B7EFC28F7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 descr="Rye - Wikipedia">
            <a:extLst>
              <a:ext uri="{FF2B5EF4-FFF2-40B4-BE49-F238E27FC236}">
                <a16:creationId xmlns:a16="http://schemas.microsoft.com/office/drawing/2014/main" id="{53399A9E-3DD9-95F9-A8F2-984995B317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97" r="18237"/>
          <a:stretch>
            <a:fillRect/>
          </a:stretch>
        </p:blipFill>
        <p:spPr bwMode="auto">
          <a:xfrm>
            <a:off x="-1504" y="10"/>
            <a:ext cx="6095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The Many Benefits of Rye That Make it Healthier Than Wheat and Barley -  NDTV Food">
            <a:extLst>
              <a:ext uri="{FF2B5EF4-FFF2-40B4-BE49-F238E27FC236}">
                <a16:creationId xmlns:a16="http://schemas.microsoft.com/office/drawing/2014/main" id="{5E499E23-F8E5-9DB7-DA29-9DDEC42596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73" r="22205"/>
          <a:stretch>
            <a:fillRect/>
          </a:stretch>
        </p:blipFill>
        <p:spPr bwMode="auto">
          <a:xfrm>
            <a:off x="6096000" y="10"/>
            <a:ext cx="60960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5804C4D-E215-21BA-57C0-DD0754141852}"/>
              </a:ext>
            </a:extLst>
          </p:cNvPr>
          <p:cNvSpPr txBox="1"/>
          <p:nvPr/>
        </p:nvSpPr>
        <p:spPr>
          <a:xfrm>
            <a:off x="4133325" y="5534551"/>
            <a:ext cx="202819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b="1" dirty="0">
                <a:solidFill>
                  <a:schemeClr val="bg1"/>
                </a:solidFill>
              </a:rPr>
              <a:t>Rye</a:t>
            </a:r>
          </a:p>
        </p:txBody>
      </p:sp>
    </p:spTree>
    <p:extLst>
      <p:ext uri="{BB962C8B-B14F-4D97-AF65-F5344CB8AC3E}">
        <p14:creationId xmlns:p14="http://schemas.microsoft.com/office/powerpoint/2010/main" val="6092729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7" name="Rectangle 1036">
            <a:extLst>
              <a:ext uri="{FF2B5EF4-FFF2-40B4-BE49-F238E27FC236}">
                <a16:creationId xmlns:a16="http://schemas.microsoft.com/office/drawing/2014/main" id="{80CCAACE-815D-4A79-875A-B7EFC28F7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Wheat - Wikipedia">
            <a:extLst>
              <a:ext uri="{FF2B5EF4-FFF2-40B4-BE49-F238E27FC236}">
                <a16:creationId xmlns:a16="http://schemas.microsoft.com/office/drawing/2014/main" id="{1C9B8939-EAA5-A987-05A9-50273E9E34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52" r="14414" b="-1"/>
          <a:stretch>
            <a:fillRect/>
          </a:stretch>
        </p:blipFill>
        <p:spPr bwMode="auto">
          <a:xfrm>
            <a:off x="0" y="10"/>
            <a:ext cx="6095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Wheat Grain - 100% Organic Wheat Grain – Real and Raw Foods">
            <a:extLst>
              <a:ext uri="{FF2B5EF4-FFF2-40B4-BE49-F238E27FC236}">
                <a16:creationId xmlns:a16="http://schemas.microsoft.com/office/drawing/2014/main" id="{7722B208-E998-B25B-4676-DE05EF127F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61" r="150"/>
          <a:stretch>
            <a:fillRect/>
          </a:stretch>
        </p:blipFill>
        <p:spPr bwMode="auto">
          <a:xfrm>
            <a:off x="6096000" y="10"/>
            <a:ext cx="60960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A892EFE-3FA0-7DC5-5FA4-7AEA4B3B6449}"/>
              </a:ext>
            </a:extLst>
          </p:cNvPr>
          <p:cNvSpPr txBox="1"/>
          <p:nvPr/>
        </p:nvSpPr>
        <p:spPr>
          <a:xfrm>
            <a:off x="675117" y="5534551"/>
            <a:ext cx="39225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b="1" dirty="0"/>
              <a:t>Wheat</a:t>
            </a:r>
          </a:p>
        </p:txBody>
      </p:sp>
    </p:spTree>
    <p:extLst>
      <p:ext uri="{BB962C8B-B14F-4D97-AF65-F5344CB8AC3E}">
        <p14:creationId xmlns:p14="http://schemas.microsoft.com/office/powerpoint/2010/main" val="31734795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17</Words>
  <Application>Microsoft Office PowerPoint</Application>
  <PresentationFormat>Widescreen</PresentationFormat>
  <Paragraphs>15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Rebecca Parkinson</dc:creator>
  <cp:lastModifiedBy>Rebecca Parkinson</cp:lastModifiedBy>
  <cp:revision>3</cp:revision>
  <dcterms:created xsi:type="dcterms:W3CDTF">2025-07-30T09:29:22Z</dcterms:created>
  <dcterms:modified xsi:type="dcterms:W3CDTF">2025-08-26T16:11:13Z</dcterms:modified>
</cp:coreProperties>
</file>