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56" r:id="rId2"/>
    <p:sldId id="269" r:id="rId3"/>
    <p:sldId id="271" r:id="rId4"/>
    <p:sldId id="270" r:id="rId5"/>
    <p:sldId id="258" r:id="rId6"/>
    <p:sldId id="259" r:id="rId7"/>
    <p:sldId id="260" r:id="rId8"/>
    <p:sldId id="261" r:id="rId9"/>
    <p:sldId id="262" r:id="rId10"/>
    <p:sldId id="263" r:id="rId11"/>
    <p:sldId id="264" r:id="rId12"/>
    <p:sldId id="274" r:id="rId13"/>
    <p:sldId id="273" r:id="rId14"/>
    <p:sldId id="272" r:id="rId15"/>
    <p:sldId id="27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C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200" autoAdjust="0"/>
  </p:normalViewPr>
  <p:slideViewPr>
    <p:cSldViewPr snapToGrid="0">
      <p:cViewPr varScale="1">
        <p:scale>
          <a:sx n="60" d="100"/>
          <a:sy n="60" d="100"/>
        </p:scale>
        <p:origin x="78" y="492"/>
      </p:cViewPr>
      <p:guideLst/>
    </p:cSldViewPr>
  </p:slideViewPr>
  <p:notesTextViewPr>
    <p:cViewPr>
      <p:scale>
        <a:sx n="1" d="1"/>
        <a:sy n="1" d="1"/>
      </p:scale>
      <p:origin x="0" y="-378"/>
    </p:cViewPr>
  </p:notesText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344154-F33C-40A3-8906-903E897875DA}" type="datetimeFigureOut">
              <a:rPr lang="en-GB" smtClean="0"/>
              <a:t>12/11/2024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F099CE-FD70-4CFC-BA6B-0DF1977A041D}" type="slidenum">
              <a:rPr lang="en-GB" smtClean="0"/>
              <a:t>‹#›</a:t>
            </a:fld>
            <a:endParaRPr lang="en-GB"/>
          </a:p>
        </p:txBody>
      </p:sp>
    </p:spTree>
    <p:extLst>
      <p:ext uri="{BB962C8B-B14F-4D97-AF65-F5344CB8AC3E}">
        <p14:creationId xmlns:p14="http://schemas.microsoft.com/office/powerpoint/2010/main" val="1418036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commons.wikimedia.org/w/index.php?curid=67876840"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ur01.safelinks.protection.outlook.com/?url=https%3A%2F%2Fwww.flickr.com%2Fphotos%2F20256721%40N00%2F679983766&amp;data=05%7C02%7Crparkinson%40spck.org.uk%7Cac978d575ea24c1e54e608dce22da7af%7Cdd688a57d0694679a9a1306381f1cd16%7C0%7C0%7C638633932918037676%7CUnknown%7CTWFpbGZsb3d8eyJWIjoiMC4wLjAwMDAiLCJQIjoiV2luMzIiLCJBTiI6Ik1haWwiLCJXVCI6Mn0%3D%7C0%7C%7C%7C&amp;sdata=yUhCGvlKjh%2BVQqZ2fkgMHffVDvJingk8o6jCbmhawMM%3D&amp;reserved=0"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flickr.com/photos/20256721@N00/679983766"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Copyright permissions: (left to right)</a:t>
            </a:r>
            <a:endParaRPr lang="en-GB" sz="1800" dirty="0">
              <a:effectLst/>
              <a:latin typeface="Times New Roman" panose="02020603050405020304" pitchFamily="18" charset="0"/>
              <a:ea typeface="Times New Roman" panose="02020603050405020304" pitchFamily="18" charset="0"/>
            </a:endParaRPr>
          </a:p>
          <a:p>
            <a:r>
              <a:rPr lang="en-GB"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Fair Usage: https://en.wikipedia.org/wiki/File:Saving_Private_Ryan_poster.jpg</a:t>
            </a:r>
            <a:endParaRPr lang="en-GB" sz="1800" dirty="0">
              <a:effectLst/>
              <a:latin typeface="Times New Roman" panose="02020603050405020304" pitchFamily="18" charset="0"/>
              <a:ea typeface="Times New Roman" panose="02020603050405020304" pitchFamily="18" charset="0"/>
            </a:endParaRPr>
          </a:p>
          <a:p>
            <a:r>
              <a:rPr lang="en-GB"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Fair Usage: https://en.wikipedia.org/wiki/File:1917_(2019)_Film_Poster.jpeg</a:t>
            </a:r>
            <a:endParaRPr lang="en-GB" sz="1800" dirty="0">
              <a:effectLst/>
              <a:latin typeface="Times New Roman" panose="02020603050405020304" pitchFamily="18" charset="0"/>
              <a:ea typeface="Times New Roman" panose="02020603050405020304" pitchFamily="18" charset="0"/>
            </a:endParaRPr>
          </a:p>
          <a:p>
            <a:r>
              <a:rPr lang="en-GB"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Copyright ownership TBC: https://www.imdb.com/title/tt1016150/mediaviewer/rm3081122561/?ref_=ext_shr_lnk </a:t>
            </a:r>
            <a:endParaRPr lang="en-GB" sz="1800" dirty="0">
              <a:effectLst/>
              <a:latin typeface="Times New Roman" panose="02020603050405020304" pitchFamily="18" charset="0"/>
              <a:ea typeface="Times New Roman" panose="02020603050405020304" pitchFamily="18" charset="0"/>
            </a:endParaRPr>
          </a:p>
          <a:p>
            <a:r>
              <a:rPr lang="en-GB" sz="18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OR</a:t>
            </a:r>
            <a:r>
              <a:rPr lang="en-GB"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Fair Usage: https://en.wikipedia.org/wiki/File:All_quiet_on_the_western_front_(2022_film).jpg (</a:t>
            </a:r>
            <a:r>
              <a:rPr lang="en-GB" sz="1800" u="sng"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but in German</a:t>
            </a:r>
            <a:r>
              <a:rPr lang="en-GB"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GB" sz="1800" dirty="0">
              <a:effectLst/>
              <a:latin typeface="Times New Roman" panose="02020603050405020304" pitchFamily="18" charset="0"/>
              <a:ea typeface="Times New Roman" panose="02020603050405020304" pitchFamily="18" charset="0"/>
            </a:endParaRPr>
          </a:p>
          <a:p>
            <a:r>
              <a:rPr lang="en-GB"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Fair Usage: https://en.wikipedia.org/wiki/File:Dunkirk_Film_poster.jpg</a:t>
            </a:r>
            <a:endParaRPr lang="en-GB" sz="1800" dirty="0">
              <a:effectLst/>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FEF099CE-FD70-4CFC-BA6B-0DF1977A041D}" type="slidenum">
              <a:rPr lang="en-GB" smtClean="0"/>
              <a:t>1</a:t>
            </a:fld>
            <a:endParaRPr lang="en-GB"/>
          </a:p>
        </p:txBody>
      </p:sp>
    </p:spTree>
    <p:extLst>
      <p:ext uri="{BB962C8B-B14F-4D97-AF65-F5344CB8AC3E}">
        <p14:creationId xmlns:p14="http://schemas.microsoft.com/office/powerpoint/2010/main" val="3493279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By Harald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Krichel</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Own work, CC BY-SA 4.0, </a:t>
            </a:r>
            <a:r>
              <a:rPr lang="en-GB" sz="1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https://commons.wikimedia.org/w/index.php?curid=67876840</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FEF099CE-FD70-4CFC-BA6B-0DF1977A041D}" type="slidenum">
              <a:rPr lang="en-GB" smtClean="0"/>
              <a:t>2</a:t>
            </a:fld>
            <a:endParaRPr lang="en-GB"/>
          </a:p>
        </p:txBody>
      </p:sp>
    </p:spTree>
    <p:extLst>
      <p:ext uri="{BB962C8B-B14F-4D97-AF65-F5344CB8AC3E}">
        <p14:creationId xmlns:p14="http://schemas.microsoft.com/office/powerpoint/2010/main" val="4938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Commonwealth realms map © Public Domain, https://en.wikipedia.org/wiki/Commonwealth_realm#/media/File:Commonwealth_realms_map.svg</a:t>
            </a:r>
          </a:p>
          <a:p>
            <a:endParaRPr lang="en-GB" dirty="0"/>
          </a:p>
        </p:txBody>
      </p:sp>
      <p:sp>
        <p:nvSpPr>
          <p:cNvPr id="4" name="Slide Number Placeholder 3"/>
          <p:cNvSpPr>
            <a:spLocks noGrp="1"/>
          </p:cNvSpPr>
          <p:nvPr>
            <p:ph type="sldNum" sz="quarter" idx="5"/>
          </p:nvPr>
        </p:nvSpPr>
        <p:spPr/>
        <p:txBody>
          <a:bodyPr/>
          <a:lstStyle/>
          <a:p>
            <a:fld id="{FEF099CE-FD70-4CFC-BA6B-0DF1977A041D}" type="slidenum">
              <a:rPr lang="en-GB" smtClean="0"/>
              <a:t>3</a:t>
            </a:fld>
            <a:endParaRPr lang="en-GB"/>
          </a:p>
        </p:txBody>
      </p:sp>
    </p:spTree>
    <p:extLst>
      <p:ext uri="{BB962C8B-B14F-4D97-AF65-F5344CB8AC3E}">
        <p14:creationId xmlns:p14="http://schemas.microsoft.com/office/powerpoint/2010/main" val="1204983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Light" panose="020F0302020204030204" pitchFamily="34" charset="0"/>
                <a:ea typeface="Times New Roman" panose="02020603050405020304" pitchFamily="18" charset="0"/>
              </a:rPr>
              <a:t>The individuals shown on the slide are (clockwise from top):</a:t>
            </a:r>
          </a:p>
          <a:p>
            <a:endParaRPr lang="en-GB" sz="1800" dirty="0">
              <a:effectLst/>
              <a:latin typeface="Calibri Light" panose="020F0302020204030204" pitchFamily="34" charset="0"/>
              <a:ea typeface="Times New Roman" panose="02020603050405020304" pitchFamily="18" charset="0"/>
            </a:endParaRPr>
          </a:p>
          <a:p>
            <a:pPr marL="285750" indent="-285750">
              <a:buFont typeface="Arial" panose="020B0604020202020204" pitchFamily="34" charset="0"/>
              <a:buChar char="•"/>
            </a:pPr>
            <a:r>
              <a:rPr lang="en-GB" sz="1800" dirty="0">
                <a:effectLst/>
                <a:latin typeface="Calibri Light" panose="020F0302020204030204" pitchFamily="34" charset="0"/>
                <a:ea typeface="Times New Roman" panose="02020603050405020304" pitchFamily="18" charset="0"/>
              </a:rPr>
              <a:t>Corporal Lilian Bader (Slide 9)</a:t>
            </a:r>
          </a:p>
          <a:p>
            <a:pPr marL="285750" indent="-285750">
              <a:buFont typeface="Arial" panose="020B0604020202020204" pitchFamily="34" charset="0"/>
              <a:buChar char="•"/>
            </a:pPr>
            <a:r>
              <a:rPr lang="en-GB" sz="1800" dirty="0">
                <a:effectLst/>
                <a:latin typeface="Calibri Light" panose="020F0302020204030204" pitchFamily="34" charset="0"/>
                <a:ea typeface="Times New Roman" panose="02020603050405020304" pitchFamily="18" charset="0"/>
              </a:rPr>
              <a:t>Subedar (Officer) Mir </a:t>
            </a:r>
            <a:r>
              <a:rPr lang="en-GB" sz="1800" dirty="0" err="1">
                <a:effectLst/>
                <a:latin typeface="Calibri Light" panose="020F0302020204030204" pitchFamily="34" charset="0"/>
                <a:ea typeface="Times New Roman" panose="02020603050405020304" pitchFamily="18" charset="0"/>
              </a:rPr>
              <a:t>Dast</a:t>
            </a:r>
            <a:r>
              <a:rPr lang="en-GB" sz="1800" dirty="0">
                <a:effectLst/>
                <a:latin typeface="Calibri Light" panose="020F0302020204030204" pitchFamily="34" charset="0"/>
                <a:ea typeface="Times New Roman" panose="02020603050405020304" pitchFamily="18" charset="0"/>
              </a:rPr>
              <a:t> (Slide 7)</a:t>
            </a:r>
          </a:p>
          <a:p>
            <a:pPr marL="285750" indent="-285750">
              <a:buFont typeface="Arial" panose="020B0604020202020204" pitchFamily="34" charset="0"/>
              <a:buChar char="•"/>
            </a:pPr>
            <a:r>
              <a:rPr lang="en-GB" sz="1800" dirty="0">
                <a:effectLst/>
                <a:latin typeface="Calibri Light" panose="020F0302020204030204" pitchFamily="34" charset="0"/>
                <a:ea typeface="Times New Roman" panose="02020603050405020304" pitchFamily="18" charset="0"/>
              </a:rPr>
              <a:t>(On the far left) Sergeant </a:t>
            </a:r>
            <a:r>
              <a:rPr lang="en-GB" sz="1800" dirty="0" err="1">
                <a:effectLst/>
                <a:latin typeface="Calibri Light" panose="020F0302020204030204" pitchFamily="34" charset="0"/>
                <a:ea typeface="Times New Roman" panose="02020603050405020304" pitchFamily="18" charset="0"/>
              </a:rPr>
              <a:t>Talaiasi</a:t>
            </a:r>
            <a:r>
              <a:rPr lang="en-GB" sz="1800" dirty="0">
                <a:effectLst/>
                <a:latin typeface="Calibri Light" panose="020F0302020204030204" pitchFamily="34" charset="0"/>
                <a:ea typeface="Times New Roman" panose="02020603050405020304" pitchFamily="18" charset="0"/>
              </a:rPr>
              <a:t> </a:t>
            </a:r>
            <a:r>
              <a:rPr lang="en-GB" sz="1800" dirty="0" err="1">
                <a:effectLst/>
                <a:latin typeface="Calibri Light" panose="020F0302020204030204" pitchFamily="34" charset="0"/>
                <a:ea typeface="Times New Roman" panose="02020603050405020304" pitchFamily="18" charset="0"/>
              </a:rPr>
              <a:t>Labalaba</a:t>
            </a:r>
            <a:r>
              <a:rPr lang="en-GB" sz="1800" dirty="0">
                <a:effectLst/>
                <a:latin typeface="Calibri Light" panose="020F0302020204030204" pitchFamily="34" charset="0"/>
                <a:ea typeface="Times New Roman" panose="02020603050405020304" pitchFamily="18" charset="0"/>
              </a:rPr>
              <a:t> (Slide 11)</a:t>
            </a:r>
          </a:p>
          <a:p>
            <a:pPr marL="285750" indent="-285750">
              <a:buFont typeface="Arial" panose="020B0604020202020204" pitchFamily="34" charset="0"/>
              <a:buChar char="•"/>
            </a:pPr>
            <a:r>
              <a:rPr lang="en-GB" sz="1800" dirty="0">
                <a:effectLst/>
                <a:latin typeface="Calibri Light" panose="020F0302020204030204" pitchFamily="34" charset="0"/>
                <a:ea typeface="Times New Roman" panose="02020603050405020304" pitchFamily="18" charset="0"/>
              </a:rPr>
              <a:t>Padre </a:t>
            </a:r>
            <a:r>
              <a:rPr lang="en-GB" sz="1800" dirty="0" err="1">
                <a:effectLst/>
                <a:latin typeface="Calibri Light" panose="020F0302020204030204" pitchFamily="34" charset="0"/>
                <a:ea typeface="Times New Roman" panose="02020603050405020304" pitchFamily="18" charset="0"/>
              </a:rPr>
              <a:t>Wī</a:t>
            </a:r>
            <a:r>
              <a:rPr lang="en-GB" sz="1800" dirty="0">
                <a:effectLst/>
                <a:latin typeface="Calibri Light" panose="020F0302020204030204" pitchFamily="34" charset="0"/>
                <a:ea typeface="Times New Roman" panose="02020603050405020304" pitchFamily="18" charset="0"/>
              </a:rPr>
              <a:t> </a:t>
            </a:r>
            <a:r>
              <a:rPr lang="en-GB" sz="1800" dirty="0" err="1">
                <a:effectLst/>
                <a:latin typeface="Calibri Light" panose="020F0302020204030204" pitchFamily="34" charset="0"/>
                <a:ea typeface="Times New Roman" panose="02020603050405020304" pitchFamily="18" charset="0"/>
              </a:rPr>
              <a:t>Huata</a:t>
            </a:r>
            <a:r>
              <a:rPr lang="en-GB" sz="1800" dirty="0">
                <a:effectLst/>
                <a:latin typeface="Calibri Light" panose="020F0302020204030204" pitchFamily="34" charset="0"/>
                <a:ea typeface="Times New Roman" panose="02020603050405020304" pitchFamily="18" charset="0"/>
              </a:rPr>
              <a:t> (Slide 10)</a:t>
            </a:r>
          </a:p>
          <a:p>
            <a:pPr marL="285750" indent="-285750">
              <a:buFont typeface="Arial" panose="020B0604020202020204" pitchFamily="34" charset="0"/>
              <a:buChar char="•"/>
            </a:pPr>
            <a:r>
              <a:rPr lang="en-GB" sz="1800" dirty="0">
                <a:effectLst/>
                <a:latin typeface="Calibri Light" panose="020F0302020204030204" pitchFamily="34" charset="0"/>
                <a:ea typeface="Times New Roman" panose="02020603050405020304" pitchFamily="18" charset="0"/>
              </a:rPr>
              <a:t>Princess Omo-Oba </a:t>
            </a:r>
            <a:r>
              <a:rPr lang="en-GB" sz="1800" dirty="0" err="1">
                <a:effectLst/>
                <a:latin typeface="Calibri Light" panose="020F0302020204030204" pitchFamily="34" charset="0"/>
                <a:ea typeface="Times New Roman" panose="02020603050405020304" pitchFamily="18" charset="0"/>
              </a:rPr>
              <a:t>Adenrele</a:t>
            </a:r>
            <a:r>
              <a:rPr lang="en-GB" sz="1800" dirty="0">
                <a:effectLst/>
                <a:latin typeface="Calibri Light" panose="020F0302020204030204" pitchFamily="34" charset="0"/>
                <a:ea typeface="Times New Roman" panose="02020603050405020304" pitchFamily="18" charset="0"/>
              </a:rPr>
              <a:t> Ademola (Slide 8)</a:t>
            </a:r>
          </a:p>
          <a:p>
            <a:pPr marL="285750" indent="-285750">
              <a:buFont typeface="Arial" panose="020B0604020202020204" pitchFamily="34" charset="0"/>
              <a:buChar char="•"/>
            </a:pPr>
            <a:r>
              <a:rPr lang="en-GB" sz="1800" dirty="0">
                <a:effectLst/>
                <a:latin typeface="Calibri Light" panose="020F0302020204030204" pitchFamily="34" charset="0"/>
                <a:ea typeface="Times New Roman" panose="02020603050405020304" pitchFamily="18" charset="0"/>
              </a:rPr>
              <a:t>Sergeant Major Alhaji </a:t>
            </a:r>
            <a:r>
              <a:rPr lang="en-GB" sz="1800" dirty="0" err="1">
                <a:effectLst/>
                <a:latin typeface="Calibri Light" panose="020F0302020204030204" pitchFamily="34" charset="0"/>
                <a:ea typeface="Times New Roman" panose="02020603050405020304" pitchFamily="18" charset="0"/>
              </a:rPr>
              <a:t>Grunshi</a:t>
            </a:r>
            <a:r>
              <a:rPr lang="en-GB" sz="1800" dirty="0">
                <a:effectLst/>
                <a:latin typeface="Calibri Light" panose="020F0302020204030204" pitchFamily="34" charset="0"/>
                <a:ea typeface="Times New Roman" panose="02020603050405020304" pitchFamily="18" charset="0"/>
              </a:rPr>
              <a:t> (Slide 5)</a:t>
            </a:r>
          </a:p>
          <a:p>
            <a:pPr marL="285750" indent="-285750">
              <a:buFont typeface="Arial" panose="020B0604020202020204" pitchFamily="34" charset="0"/>
              <a:buChar char="•"/>
            </a:pPr>
            <a:r>
              <a:rPr lang="en-GB" sz="1800" dirty="0">
                <a:effectLst/>
                <a:latin typeface="Calibri Light" panose="020F0302020204030204" pitchFamily="34" charset="0"/>
                <a:ea typeface="Times New Roman" panose="02020603050405020304" pitchFamily="18" charset="0"/>
              </a:rPr>
              <a:t>Warrant Officer Johnson Beharry (Slide 12)</a:t>
            </a:r>
          </a:p>
          <a:p>
            <a:pPr marL="285750" indent="-285750">
              <a:buFont typeface="Arial" panose="020B0604020202020204" pitchFamily="34" charset="0"/>
              <a:buChar char="•"/>
            </a:pPr>
            <a:r>
              <a:rPr lang="en-GB" sz="1800" dirty="0">
                <a:effectLst/>
                <a:latin typeface="Calibri Light" panose="020F0302020204030204" pitchFamily="34" charset="0"/>
                <a:ea typeface="Times New Roman" panose="02020603050405020304" pitchFamily="18" charset="0"/>
              </a:rPr>
              <a:t>Sergeant William Robinson ‘Robbie’ Clark (Slide 6)</a:t>
            </a:r>
          </a:p>
          <a:p>
            <a:pPr marL="285750" indent="-285750">
              <a:buFont typeface="Arial" panose="020B0604020202020204" pitchFamily="34" charset="0"/>
              <a:buChar char="•"/>
            </a:pPr>
            <a:endParaRPr lang="en-GB" sz="1800" dirty="0">
              <a:effectLst/>
              <a:latin typeface="Calibri Light" panose="020F0302020204030204" pitchFamily="34" charset="0"/>
              <a:ea typeface="Times New Roman" panose="02020603050405020304" pitchFamily="18" charset="0"/>
            </a:endParaRPr>
          </a:p>
          <a:p>
            <a:r>
              <a:rPr lang="en-GB" sz="1800" dirty="0">
                <a:effectLst/>
                <a:latin typeface="Calibri Light" panose="020F0302020204030204" pitchFamily="34" charset="0"/>
                <a:ea typeface="Times New Roman" panose="02020603050405020304" pitchFamily="18" charset="0"/>
              </a:rPr>
              <a:t>When the students choose one of these individuals, click the image to go to the relevant slide. To return to the main map each time, press </a:t>
            </a:r>
            <a:r>
              <a:rPr lang="en-GB" sz="1800" b="1" dirty="0">
                <a:effectLst/>
                <a:latin typeface="Calibri Light" panose="020F0302020204030204" pitchFamily="34" charset="0"/>
                <a:ea typeface="Times New Roman" panose="02020603050405020304" pitchFamily="18" charset="0"/>
              </a:rPr>
              <a:t>4</a:t>
            </a:r>
            <a:r>
              <a:rPr lang="en-GB" sz="1800" dirty="0">
                <a:effectLst/>
                <a:latin typeface="Calibri Light" panose="020F0302020204030204" pitchFamily="34" charset="0"/>
                <a:ea typeface="Times New Roman" panose="02020603050405020304" pitchFamily="18" charset="0"/>
              </a:rPr>
              <a:t>, and then press </a:t>
            </a:r>
            <a:r>
              <a:rPr lang="en-GB" sz="1800" b="1" dirty="0">
                <a:effectLst/>
                <a:latin typeface="Calibri Light" panose="020F0302020204030204" pitchFamily="34" charset="0"/>
                <a:ea typeface="Times New Roman" panose="02020603050405020304" pitchFamily="18" charset="0"/>
              </a:rPr>
              <a:t>ENTER</a:t>
            </a:r>
            <a:r>
              <a:rPr lang="en-GB" sz="1800" dirty="0">
                <a:effectLst/>
                <a:latin typeface="Calibri Light" panose="020F0302020204030204" pitchFamily="34" charset="0"/>
                <a:ea typeface="Times New Roman" panose="02020603050405020304" pitchFamily="18" charset="0"/>
              </a:rPr>
              <a:t>.</a:t>
            </a:r>
          </a:p>
          <a:p>
            <a:endParaRPr lang="en-GB" sz="1800" dirty="0">
              <a:effectLst/>
              <a:latin typeface="Calibri Light" panose="020F0302020204030204" pitchFamily="34" charset="0"/>
              <a:ea typeface="Times New Roman" panose="02020603050405020304" pitchFamily="18" charset="0"/>
            </a:endParaRPr>
          </a:p>
          <a:p>
            <a:pPr algn="l" rtl="0" fontAlgn="base"/>
            <a:r>
              <a:rPr lang="en-GB" sz="1800" dirty="0">
                <a:latin typeface="Calibri Light" panose="020F0302020204030204" pitchFamily="34" charset="0"/>
                <a:ea typeface="Times New Roman" panose="02020603050405020304" pitchFamily="18" charset="0"/>
              </a:rPr>
              <a:t>Copyright information:</a:t>
            </a:r>
            <a:br>
              <a:rPr lang="en-GB" sz="1800" dirty="0">
                <a:latin typeface="Calibri Light" panose="020F0302020204030204" pitchFamily="34" charset="0"/>
                <a:ea typeface="Times New Roman" panose="02020603050405020304" pitchFamily="18" charset="0"/>
              </a:rPr>
            </a:br>
            <a:endParaRPr lang="en-GB" sz="1800" dirty="0">
              <a:latin typeface="Calibri Light" panose="020F0302020204030204" pitchFamily="34" charset="0"/>
              <a:ea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Commonwealth realms map © Public Domain, https://en.wikipedia.org/wiki/Commonwealth_realm#/media/File:Commonwealth_realms_map.svg</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l" rtl="0" fontAlgn="base"/>
            <a:endParaRPr lang="en-GB" sz="1800" b="0" i="0" dirty="0">
              <a:solidFill>
                <a:srgbClr val="000000"/>
              </a:solidFill>
              <a:effectLst/>
              <a:latin typeface="Calibri Light" panose="020F0302020204030204" pitchFamily="34" charset="0"/>
            </a:endParaRPr>
          </a:p>
          <a:p>
            <a:pPr algn="l" rtl="0" fontAlgn="base"/>
            <a:r>
              <a:rPr lang="en-GB" sz="1800" b="0" i="0" dirty="0">
                <a:solidFill>
                  <a:srgbClr val="000000"/>
                </a:solidFill>
                <a:effectLst/>
                <a:latin typeface="Calibri" panose="020F0502020204030204" pitchFamily="34" charset="0"/>
              </a:rPr>
              <a:t>Corporal Lilian Bader (Slide 9): (c) Imperial War Museum (HU 53753)</a:t>
            </a:r>
          </a:p>
          <a:p>
            <a:pPr algn="l" fontAlgn="base"/>
            <a:r>
              <a:rPr lang="en-GB" sz="1800" b="0" i="0" dirty="0">
                <a:solidFill>
                  <a:srgbClr val="000000"/>
                </a:solidFill>
                <a:effectLst/>
                <a:latin typeface="Calibri" panose="020F0502020204030204" pitchFamily="34" charset="0"/>
              </a:rPr>
              <a:t>Subedar (Officer) Mir </a:t>
            </a:r>
            <a:r>
              <a:rPr lang="en-GB" sz="1800" b="0" i="0" dirty="0" err="1">
                <a:solidFill>
                  <a:srgbClr val="000000"/>
                </a:solidFill>
                <a:effectLst/>
                <a:latin typeface="Calibri" panose="020F0502020204030204" pitchFamily="34" charset="0"/>
              </a:rPr>
              <a:t>Dast</a:t>
            </a:r>
            <a:r>
              <a:rPr lang="en-GB" sz="1800" b="0" i="0" dirty="0">
                <a:solidFill>
                  <a:srgbClr val="000000"/>
                </a:solidFill>
                <a:effectLst/>
                <a:latin typeface="Calibri" panose="020F0502020204030204" pitchFamily="34" charset="0"/>
              </a:rPr>
              <a:t> (Slide 7): (c) Leeds University Library: LIDDLE/WW1/EP/019</a:t>
            </a:r>
          </a:p>
          <a:p>
            <a:pPr algn="l" fontAlgn="base"/>
            <a:r>
              <a:rPr lang="en-GB" sz="1800" b="0" i="0" dirty="0">
                <a:solidFill>
                  <a:srgbClr val="000000"/>
                </a:solidFill>
                <a:effectLst/>
                <a:latin typeface="Calibri" panose="020F0502020204030204" pitchFamily="34" charset="0"/>
              </a:rPr>
              <a:t>Sergeant </a:t>
            </a:r>
            <a:r>
              <a:rPr lang="en-GB" sz="1800" b="0" i="0" dirty="0" err="1">
                <a:solidFill>
                  <a:srgbClr val="000000"/>
                </a:solidFill>
                <a:effectLst/>
                <a:latin typeface="Calibri" panose="020F0502020204030204" pitchFamily="34" charset="0"/>
              </a:rPr>
              <a:t>Talaiasi</a:t>
            </a:r>
            <a:r>
              <a:rPr lang="en-GB" sz="1800" b="0" i="0" dirty="0">
                <a:solidFill>
                  <a:srgbClr val="000000"/>
                </a:solidFill>
                <a:effectLst/>
                <a:latin typeface="Calibri" panose="020F0502020204030204" pitchFamily="34" charset="0"/>
              </a:rPr>
              <a:t> </a:t>
            </a:r>
            <a:r>
              <a:rPr lang="en-GB" sz="1800" b="0" i="0" dirty="0" err="1">
                <a:solidFill>
                  <a:srgbClr val="000000"/>
                </a:solidFill>
                <a:effectLst/>
                <a:latin typeface="Calibri" panose="020F0502020204030204" pitchFamily="34" charset="0"/>
              </a:rPr>
              <a:t>Labalaba</a:t>
            </a:r>
            <a:r>
              <a:rPr lang="en-GB" sz="1800" b="0" i="0" dirty="0">
                <a:solidFill>
                  <a:srgbClr val="000000"/>
                </a:solidFill>
                <a:effectLst/>
                <a:latin typeface="Calibri" panose="020F0502020204030204" pitchFamily="34" charset="0"/>
              </a:rPr>
              <a:t> (Slide 11): (c) Hodder/PA Wire </a:t>
            </a:r>
          </a:p>
          <a:p>
            <a:pPr algn="l" fontAlgn="base"/>
            <a:r>
              <a:rPr lang="en-GB" sz="1800" b="0" i="0" dirty="0">
                <a:solidFill>
                  <a:srgbClr val="000000"/>
                </a:solidFill>
                <a:effectLst/>
                <a:latin typeface="Calibri" panose="020F0502020204030204" pitchFamily="34" charset="0"/>
              </a:rPr>
              <a:t>Padre </a:t>
            </a:r>
            <a:r>
              <a:rPr lang="en-GB" sz="1800" b="0" i="0" dirty="0" err="1">
                <a:solidFill>
                  <a:srgbClr val="000000"/>
                </a:solidFill>
                <a:effectLst/>
                <a:latin typeface="Calibri" panose="020F0502020204030204" pitchFamily="34" charset="0"/>
              </a:rPr>
              <a:t>Wī</a:t>
            </a:r>
            <a:r>
              <a:rPr lang="en-GB" sz="1800" b="0" i="0" dirty="0">
                <a:solidFill>
                  <a:srgbClr val="000000"/>
                </a:solidFill>
                <a:effectLst/>
                <a:latin typeface="Calibri" panose="020F0502020204030204" pitchFamily="34" charset="0"/>
              </a:rPr>
              <a:t> </a:t>
            </a:r>
            <a:r>
              <a:rPr lang="en-GB" sz="1800" b="0" i="0" dirty="0" err="1">
                <a:solidFill>
                  <a:srgbClr val="000000"/>
                </a:solidFill>
                <a:effectLst/>
                <a:latin typeface="Calibri" panose="020F0502020204030204" pitchFamily="34" charset="0"/>
              </a:rPr>
              <a:t>Huata</a:t>
            </a:r>
            <a:r>
              <a:rPr lang="en-GB" sz="1800" b="0" i="0" dirty="0">
                <a:solidFill>
                  <a:srgbClr val="000000"/>
                </a:solidFill>
                <a:effectLst/>
                <a:latin typeface="Calibri" panose="020F0502020204030204" pitchFamily="34" charset="0"/>
              </a:rPr>
              <a:t> (Slide 10): (c) Alexander Turnbull Library: DA-04461; F </a:t>
            </a:r>
          </a:p>
          <a:p>
            <a:pPr algn="l" fontAlgn="base"/>
            <a:r>
              <a:rPr lang="en-GB" sz="1800" b="0" i="0" dirty="0">
                <a:solidFill>
                  <a:srgbClr val="000000"/>
                </a:solidFill>
                <a:effectLst/>
                <a:latin typeface="Calibri" panose="020F0502020204030204" pitchFamily="34" charset="0"/>
              </a:rPr>
              <a:t>Princess Omo-Oba </a:t>
            </a:r>
            <a:r>
              <a:rPr lang="en-GB" sz="1800" b="0" i="0" dirty="0" err="1">
                <a:solidFill>
                  <a:srgbClr val="000000"/>
                </a:solidFill>
                <a:effectLst/>
                <a:latin typeface="Calibri" panose="020F0502020204030204" pitchFamily="34" charset="0"/>
              </a:rPr>
              <a:t>Adenrele</a:t>
            </a:r>
            <a:r>
              <a:rPr lang="en-GB" sz="1800" b="0" i="0" dirty="0">
                <a:solidFill>
                  <a:srgbClr val="000000"/>
                </a:solidFill>
                <a:effectLst/>
                <a:latin typeface="Calibri" panose="020F0502020204030204" pitchFamily="34" charset="0"/>
              </a:rPr>
              <a:t> Ademola (Slide 8): (c) Imperial War Museum (D 16159)</a:t>
            </a:r>
          </a:p>
          <a:p>
            <a:pPr algn="l" fontAlgn="base"/>
            <a:r>
              <a:rPr lang="en-GB" sz="1800" b="0" i="0" dirty="0">
                <a:solidFill>
                  <a:srgbClr val="000000"/>
                </a:solidFill>
                <a:effectLst/>
                <a:latin typeface="Calibri" panose="020F0502020204030204" pitchFamily="34" charset="0"/>
              </a:rPr>
              <a:t>Sergeant Major Alhaji </a:t>
            </a:r>
            <a:r>
              <a:rPr lang="en-GB" sz="1800" b="0" i="0" dirty="0" err="1">
                <a:solidFill>
                  <a:srgbClr val="000000"/>
                </a:solidFill>
                <a:effectLst/>
                <a:latin typeface="Calibri" panose="020F0502020204030204" pitchFamily="34" charset="0"/>
              </a:rPr>
              <a:t>Grunshi</a:t>
            </a:r>
            <a:r>
              <a:rPr lang="en-GB" sz="1800" b="0" i="0" dirty="0">
                <a:solidFill>
                  <a:srgbClr val="000000"/>
                </a:solidFill>
                <a:effectLst/>
                <a:latin typeface="Calibri" panose="020F0502020204030204" pitchFamily="34" charset="0"/>
              </a:rPr>
              <a:t> (Slide 5): public domain</a:t>
            </a:r>
          </a:p>
          <a:p>
            <a:pPr algn="l" fontAlgn="base"/>
            <a:r>
              <a:rPr lang="en-GB" sz="1800" b="0" i="0" dirty="0">
                <a:solidFill>
                  <a:srgbClr val="000000"/>
                </a:solidFill>
                <a:effectLst/>
                <a:latin typeface="Calibri" panose="020F0502020204030204" pitchFamily="34" charset="0"/>
              </a:rPr>
              <a:t>Warrant Officer Johnson Beharry (Slide 12): CC-By-SA licence: Flickr by RMEIKLEJ at </a:t>
            </a:r>
            <a:r>
              <a:rPr lang="en-GB" sz="1800" b="0" i="0" dirty="0">
                <a:solidFill>
                  <a:srgbClr val="000000"/>
                </a:solidFill>
                <a:effectLst/>
                <a:latin typeface="Calibri" panose="020F0502020204030204" pitchFamily="34" charset="0"/>
                <a:hlinkClick r:id="rId3" tooltip="Original URL: https://www.flickr.com/photos/20256721@N00/679983766. Click or tap if you trust this link."/>
              </a:rPr>
              <a:t>https://www.flickr.com/photos/20256721@N00/679983766</a:t>
            </a:r>
            <a:r>
              <a:rPr lang="en-GB" sz="1800" b="0" i="0" dirty="0">
                <a:solidFill>
                  <a:srgbClr val="000000"/>
                </a:solidFill>
                <a:effectLst/>
                <a:latin typeface="Calibri" panose="020F0502020204030204" pitchFamily="34" charset="0"/>
              </a:rPr>
              <a:t>  </a:t>
            </a:r>
          </a:p>
          <a:p>
            <a:pPr algn="l" fontAlgn="base"/>
            <a:r>
              <a:rPr lang="en-GB" sz="1800" b="0" i="0" dirty="0">
                <a:solidFill>
                  <a:srgbClr val="000000"/>
                </a:solidFill>
                <a:effectLst/>
                <a:latin typeface="Calibri" panose="020F0502020204030204" pitchFamily="34" charset="0"/>
              </a:rPr>
              <a:t>Sergeant William Robinson ‘Robbie’ Clark (Slide 6): (c) Royal Aero Club Trust</a:t>
            </a:r>
          </a:p>
          <a:p>
            <a:br>
              <a:rPr lang="en-GB" sz="2800" dirty="0"/>
            </a:br>
            <a:endParaRPr lang="en-GB"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EF099CE-FD70-4CFC-BA6B-0DF1977A041D}" type="slidenum">
              <a:rPr lang="en-GB" smtClean="0"/>
              <a:t>4</a:t>
            </a:fld>
            <a:endParaRPr lang="en-GB"/>
          </a:p>
        </p:txBody>
      </p:sp>
    </p:spTree>
    <p:extLst>
      <p:ext uri="{BB962C8B-B14F-4D97-AF65-F5344CB8AC3E}">
        <p14:creationId xmlns:p14="http://schemas.microsoft.com/office/powerpoint/2010/main" val="2815111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Commonwealth realms map © Public Domain, https://en.wikipedia.org/wiki/Commonwealth_realm#/media/File:Commonwealth_realms_map.svg</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pPr>
              <a:lnSpc>
                <a:spcPct val="107000"/>
              </a:lnSpc>
              <a:spcAft>
                <a:spcPts val="800"/>
              </a:spcAft>
            </a:pPr>
            <a:r>
              <a:rPr lang="en-GB"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Commonwealth realms map © Public Domain, https://en.wikipedia.org/wiki/Commonwealth_realm#/media/File:Commonwealth_realms_map.svg</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Corporal Lilian Bader (Slide 9): © Imperial War Museum (HU 53753)</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Subedar (Officer) Mir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Dast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(Slide 7): © Leeds University Library: LIDDLE/WW1/EP/019</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Sergeant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Talaiasi</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Labalaba</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(Slide 11): © Hodder/PA Wire</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Padre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W</a:t>
            </a:r>
            <a:r>
              <a:rPr lang="en-GB" sz="1800" kern="100" dirty="0" err="1">
                <a:effectLst/>
                <a:latin typeface="Calibri" panose="020F0502020204030204" pitchFamily="34" charset="0"/>
                <a:ea typeface="Calibri" panose="020F0502020204030204" pitchFamily="34" charset="0"/>
                <a:cs typeface="Calibri" panose="020F0502020204030204" pitchFamily="34" charset="0"/>
              </a:rPr>
              <a:t>ī</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Huata</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(Slide 10): © Alexander Turnbull Library: DA-04461; F</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Princess Omo-Oba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Adenrele</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Ademola (slide 8): © Imperial War Museum (D 16159)</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Sergeant Major Alhaji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Grunshi</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(Slide 5): © Public Domain</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Warrant Officer Class 2 Johnson Beharry (Slide 12): © CC-BY-SA licence: Flickr by RMEIKLEJ at </a:t>
            </a:r>
            <a:r>
              <a:rPr lang="en-GB" sz="1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http://www.flickr.com/photos/20256721@N00/679983766</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a:effectLst/>
                <a:latin typeface="Calibri" panose="020F0502020204030204" pitchFamily="34" charset="0"/>
                <a:ea typeface="Calibri" panose="020F0502020204030204" pitchFamily="34" charset="0"/>
                <a:cs typeface="Times New Roman" panose="02020603050405020304" pitchFamily="18" charset="0"/>
              </a:rPr>
              <a:t>Sergeant William Robinson ‘Robbie’ Clark (Slide 6): © Royal Aero Club Trust</a:t>
            </a:r>
          </a:p>
          <a:p>
            <a:endParaRPr lang="en-GB"/>
          </a:p>
        </p:txBody>
      </p:sp>
      <p:sp>
        <p:nvSpPr>
          <p:cNvPr id="4" name="Slide Number Placeholder 3"/>
          <p:cNvSpPr>
            <a:spLocks noGrp="1"/>
          </p:cNvSpPr>
          <p:nvPr>
            <p:ph type="sldNum" sz="quarter" idx="5"/>
          </p:nvPr>
        </p:nvSpPr>
        <p:spPr/>
        <p:txBody>
          <a:bodyPr/>
          <a:lstStyle/>
          <a:p>
            <a:fld id="{FEF099CE-FD70-4CFC-BA6B-0DF1977A041D}" type="slidenum">
              <a:rPr lang="en-GB" smtClean="0"/>
              <a:t>13</a:t>
            </a:fld>
            <a:endParaRPr lang="en-GB"/>
          </a:p>
        </p:txBody>
      </p:sp>
    </p:spTree>
    <p:extLst>
      <p:ext uri="{BB962C8B-B14F-4D97-AF65-F5344CB8AC3E}">
        <p14:creationId xmlns:p14="http://schemas.microsoft.com/office/powerpoint/2010/main" val="2404420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FDDF6-2B29-FC35-6A32-84D49A7AC4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A086807-46AF-0DC1-F7FF-736494AB78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0CEF119-D98D-9523-F99C-DDCA9B046F08}"/>
              </a:ext>
            </a:extLst>
          </p:cNvPr>
          <p:cNvSpPr>
            <a:spLocks noGrp="1"/>
          </p:cNvSpPr>
          <p:nvPr>
            <p:ph type="dt" sz="half" idx="10"/>
          </p:nvPr>
        </p:nvSpPr>
        <p:spPr/>
        <p:txBody>
          <a:bodyPr/>
          <a:lstStyle/>
          <a:p>
            <a:fld id="{E4D6F0FF-CFFE-43F5-A82B-F81FF09BB0DE}" type="datetimeFigureOut">
              <a:rPr lang="en-GB" smtClean="0"/>
              <a:t>12/11/2024</a:t>
            </a:fld>
            <a:endParaRPr lang="en-GB"/>
          </a:p>
        </p:txBody>
      </p:sp>
      <p:sp>
        <p:nvSpPr>
          <p:cNvPr id="5" name="Footer Placeholder 4">
            <a:extLst>
              <a:ext uri="{FF2B5EF4-FFF2-40B4-BE49-F238E27FC236}">
                <a16:creationId xmlns:a16="http://schemas.microsoft.com/office/drawing/2014/main" id="{4449DA79-E3C3-1881-6C51-03E9EC0283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B1C2509-BC76-82FB-F1A6-D205E3411D30}"/>
              </a:ext>
            </a:extLst>
          </p:cNvPr>
          <p:cNvSpPr>
            <a:spLocks noGrp="1"/>
          </p:cNvSpPr>
          <p:nvPr>
            <p:ph type="sldNum" sz="quarter" idx="12"/>
          </p:nvPr>
        </p:nvSpPr>
        <p:spPr/>
        <p:txBody>
          <a:bodyPr/>
          <a:lstStyle/>
          <a:p>
            <a:fld id="{973D436A-4C16-4DAD-AAF0-D57F19233029}" type="slidenum">
              <a:rPr lang="en-GB" smtClean="0"/>
              <a:t>‹#›</a:t>
            </a:fld>
            <a:endParaRPr lang="en-GB"/>
          </a:p>
        </p:txBody>
      </p:sp>
    </p:spTree>
    <p:extLst>
      <p:ext uri="{BB962C8B-B14F-4D97-AF65-F5344CB8AC3E}">
        <p14:creationId xmlns:p14="http://schemas.microsoft.com/office/powerpoint/2010/main" val="2897887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EFA26-C232-D75A-13A3-EB723351D20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F5C3852-C702-F6D1-B2AC-56ADFBA5AB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7AC147-61CE-16C4-FDD9-5D93E92563ED}"/>
              </a:ext>
            </a:extLst>
          </p:cNvPr>
          <p:cNvSpPr>
            <a:spLocks noGrp="1"/>
          </p:cNvSpPr>
          <p:nvPr>
            <p:ph type="dt" sz="half" idx="10"/>
          </p:nvPr>
        </p:nvSpPr>
        <p:spPr/>
        <p:txBody>
          <a:bodyPr/>
          <a:lstStyle/>
          <a:p>
            <a:fld id="{E4D6F0FF-CFFE-43F5-A82B-F81FF09BB0DE}" type="datetimeFigureOut">
              <a:rPr lang="en-GB" smtClean="0"/>
              <a:t>12/11/2024</a:t>
            </a:fld>
            <a:endParaRPr lang="en-GB"/>
          </a:p>
        </p:txBody>
      </p:sp>
      <p:sp>
        <p:nvSpPr>
          <p:cNvPr id="5" name="Footer Placeholder 4">
            <a:extLst>
              <a:ext uri="{FF2B5EF4-FFF2-40B4-BE49-F238E27FC236}">
                <a16:creationId xmlns:a16="http://schemas.microsoft.com/office/drawing/2014/main" id="{7A376660-33EB-25F3-2CF6-03A0953F3E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A712FB2-8B91-12DF-75BC-A0DF52D32E07}"/>
              </a:ext>
            </a:extLst>
          </p:cNvPr>
          <p:cNvSpPr>
            <a:spLocks noGrp="1"/>
          </p:cNvSpPr>
          <p:nvPr>
            <p:ph type="sldNum" sz="quarter" idx="12"/>
          </p:nvPr>
        </p:nvSpPr>
        <p:spPr/>
        <p:txBody>
          <a:bodyPr/>
          <a:lstStyle/>
          <a:p>
            <a:fld id="{973D436A-4C16-4DAD-AAF0-D57F19233029}" type="slidenum">
              <a:rPr lang="en-GB" smtClean="0"/>
              <a:t>‹#›</a:t>
            </a:fld>
            <a:endParaRPr lang="en-GB"/>
          </a:p>
        </p:txBody>
      </p:sp>
    </p:spTree>
    <p:extLst>
      <p:ext uri="{BB962C8B-B14F-4D97-AF65-F5344CB8AC3E}">
        <p14:creationId xmlns:p14="http://schemas.microsoft.com/office/powerpoint/2010/main" val="4047715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39A9B-C42A-C3AA-01AC-2907FF347A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E82E193-0557-D633-27B5-44F9375BE2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287D55-1C21-6966-1D36-E4A284154A17}"/>
              </a:ext>
            </a:extLst>
          </p:cNvPr>
          <p:cNvSpPr>
            <a:spLocks noGrp="1"/>
          </p:cNvSpPr>
          <p:nvPr>
            <p:ph type="dt" sz="half" idx="10"/>
          </p:nvPr>
        </p:nvSpPr>
        <p:spPr/>
        <p:txBody>
          <a:bodyPr/>
          <a:lstStyle/>
          <a:p>
            <a:fld id="{E4D6F0FF-CFFE-43F5-A82B-F81FF09BB0DE}" type="datetimeFigureOut">
              <a:rPr lang="en-GB" smtClean="0"/>
              <a:t>12/11/2024</a:t>
            </a:fld>
            <a:endParaRPr lang="en-GB"/>
          </a:p>
        </p:txBody>
      </p:sp>
      <p:sp>
        <p:nvSpPr>
          <p:cNvPr id="5" name="Footer Placeholder 4">
            <a:extLst>
              <a:ext uri="{FF2B5EF4-FFF2-40B4-BE49-F238E27FC236}">
                <a16:creationId xmlns:a16="http://schemas.microsoft.com/office/drawing/2014/main" id="{159736BD-FB8A-8CED-879B-87FA0AF950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D16BBB-8741-7BA2-FE2A-8E22212BC3BA}"/>
              </a:ext>
            </a:extLst>
          </p:cNvPr>
          <p:cNvSpPr>
            <a:spLocks noGrp="1"/>
          </p:cNvSpPr>
          <p:nvPr>
            <p:ph type="sldNum" sz="quarter" idx="12"/>
          </p:nvPr>
        </p:nvSpPr>
        <p:spPr/>
        <p:txBody>
          <a:bodyPr/>
          <a:lstStyle/>
          <a:p>
            <a:fld id="{973D436A-4C16-4DAD-AAF0-D57F19233029}" type="slidenum">
              <a:rPr lang="en-GB" smtClean="0"/>
              <a:t>‹#›</a:t>
            </a:fld>
            <a:endParaRPr lang="en-GB"/>
          </a:p>
        </p:txBody>
      </p:sp>
    </p:spTree>
    <p:extLst>
      <p:ext uri="{BB962C8B-B14F-4D97-AF65-F5344CB8AC3E}">
        <p14:creationId xmlns:p14="http://schemas.microsoft.com/office/powerpoint/2010/main" val="1320875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4FBAE-15CE-0F9E-2A26-4F42FF9F11E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0398E11-DA1F-3C66-C04C-8CB70AA1E9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2ED7550-80AC-58B1-186F-0A3C7DC982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E8F2B22-519B-CFA9-BB05-7451CCDB06C5}"/>
              </a:ext>
            </a:extLst>
          </p:cNvPr>
          <p:cNvSpPr>
            <a:spLocks noGrp="1"/>
          </p:cNvSpPr>
          <p:nvPr>
            <p:ph type="dt" sz="half" idx="10"/>
          </p:nvPr>
        </p:nvSpPr>
        <p:spPr/>
        <p:txBody>
          <a:bodyPr/>
          <a:lstStyle/>
          <a:p>
            <a:fld id="{E4D6F0FF-CFFE-43F5-A82B-F81FF09BB0DE}" type="datetimeFigureOut">
              <a:rPr lang="en-GB" smtClean="0"/>
              <a:t>12/11/2024</a:t>
            </a:fld>
            <a:endParaRPr lang="en-GB"/>
          </a:p>
        </p:txBody>
      </p:sp>
      <p:sp>
        <p:nvSpPr>
          <p:cNvPr id="6" name="Footer Placeholder 5">
            <a:extLst>
              <a:ext uri="{FF2B5EF4-FFF2-40B4-BE49-F238E27FC236}">
                <a16:creationId xmlns:a16="http://schemas.microsoft.com/office/drawing/2014/main" id="{B1CB26B5-51B9-A3AA-7BD5-303A140C07E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96DFB09-996D-52F9-9838-8C2F012B20B1}"/>
              </a:ext>
            </a:extLst>
          </p:cNvPr>
          <p:cNvSpPr>
            <a:spLocks noGrp="1"/>
          </p:cNvSpPr>
          <p:nvPr>
            <p:ph type="sldNum" sz="quarter" idx="12"/>
          </p:nvPr>
        </p:nvSpPr>
        <p:spPr/>
        <p:txBody>
          <a:bodyPr/>
          <a:lstStyle/>
          <a:p>
            <a:fld id="{973D436A-4C16-4DAD-AAF0-D57F19233029}" type="slidenum">
              <a:rPr lang="en-GB" smtClean="0"/>
              <a:t>‹#›</a:t>
            </a:fld>
            <a:endParaRPr lang="en-GB"/>
          </a:p>
        </p:txBody>
      </p:sp>
    </p:spTree>
    <p:extLst>
      <p:ext uri="{BB962C8B-B14F-4D97-AF65-F5344CB8AC3E}">
        <p14:creationId xmlns:p14="http://schemas.microsoft.com/office/powerpoint/2010/main" val="2038366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3D7FF-8C8B-7DAA-8E1B-0EC685B8244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BEE4736-39FD-89D1-6AD8-10F6D1B08F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E6C12-E7DD-7AA5-4226-935EABA6CAB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9EF5576-63CA-CB7F-1D2B-52085A5F7E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63787A-1204-E9B7-C57F-B23807FBEF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3BCD39A-019C-DEBA-8887-EDF481A94950}"/>
              </a:ext>
            </a:extLst>
          </p:cNvPr>
          <p:cNvSpPr>
            <a:spLocks noGrp="1"/>
          </p:cNvSpPr>
          <p:nvPr>
            <p:ph type="dt" sz="half" idx="10"/>
          </p:nvPr>
        </p:nvSpPr>
        <p:spPr/>
        <p:txBody>
          <a:bodyPr/>
          <a:lstStyle/>
          <a:p>
            <a:fld id="{E4D6F0FF-CFFE-43F5-A82B-F81FF09BB0DE}" type="datetimeFigureOut">
              <a:rPr lang="en-GB" smtClean="0"/>
              <a:t>12/11/2024</a:t>
            </a:fld>
            <a:endParaRPr lang="en-GB"/>
          </a:p>
        </p:txBody>
      </p:sp>
      <p:sp>
        <p:nvSpPr>
          <p:cNvPr id="8" name="Footer Placeholder 7">
            <a:extLst>
              <a:ext uri="{FF2B5EF4-FFF2-40B4-BE49-F238E27FC236}">
                <a16:creationId xmlns:a16="http://schemas.microsoft.com/office/drawing/2014/main" id="{E9091D85-E693-1E5C-8E37-9E0A56E30B0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FB6ABAB-2ECA-8B9C-92E4-1F1EC3F0AFAE}"/>
              </a:ext>
            </a:extLst>
          </p:cNvPr>
          <p:cNvSpPr>
            <a:spLocks noGrp="1"/>
          </p:cNvSpPr>
          <p:nvPr>
            <p:ph type="sldNum" sz="quarter" idx="12"/>
          </p:nvPr>
        </p:nvSpPr>
        <p:spPr/>
        <p:txBody>
          <a:bodyPr/>
          <a:lstStyle/>
          <a:p>
            <a:fld id="{973D436A-4C16-4DAD-AAF0-D57F19233029}" type="slidenum">
              <a:rPr lang="en-GB" smtClean="0"/>
              <a:t>‹#›</a:t>
            </a:fld>
            <a:endParaRPr lang="en-GB"/>
          </a:p>
        </p:txBody>
      </p:sp>
    </p:spTree>
    <p:extLst>
      <p:ext uri="{BB962C8B-B14F-4D97-AF65-F5344CB8AC3E}">
        <p14:creationId xmlns:p14="http://schemas.microsoft.com/office/powerpoint/2010/main" val="3213056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B2891-03CF-49EF-367C-658FDF04737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FDD0159-39C3-0586-3139-12E9B9F996F5}"/>
              </a:ext>
            </a:extLst>
          </p:cNvPr>
          <p:cNvSpPr>
            <a:spLocks noGrp="1"/>
          </p:cNvSpPr>
          <p:nvPr>
            <p:ph type="dt" sz="half" idx="10"/>
          </p:nvPr>
        </p:nvSpPr>
        <p:spPr/>
        <p:txBody>
          <a:bodyPr/>
          <a:lstStyle/>
          <a:p>
            <a:fld id="{E4D6F0FF-CFFE-43F5-A82B-F81FF09BB0DE}" type="datetimeFigureOut">
              <a:rPr lang="en-GB" smtClean="0"/>
              <a:t>12/11/2024</a:t>
            </a:fld>
            <a:endParaRPr lang="en-GB"/>
          </a:p>
        </p:txBody>
      </p:sp>
      <p:sp>
        <p:nvSpPr>
          <p:cNvPr id="4" name="Footer Placeholder 3">
            <a:extLst>
              <a:ext uri="{FF2B5EF4-FFF2-40B4-BE49-F238E27FC236}">
                <a16:creationId xmlns:a16="http://schemas.microsoft.com/office/drawing/2014/main" id="{55CED6B0-E537-5835-E7B8-43C66D379CC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B35731F-0BFE-67E0-8456-28391ED4AE56}"/>
              </a:ext>
            </a:extLst>
          </p:cNvPr>
          <p:cNvSpPr>
            <a:spLocks noGrp="1"/>
          </p:cNvSpPr>
          <p:nvPr>
            <p:ph type="sldNum" sz="quarter" idx="12"/>
          </p:nvPr>
        </p:nvSpPr>
        <p:spPr/>
        <p:txBody>
          <a:bodyPr/>
          <a:lstStyle/>
          <a:p>
            <a:fld id="{973D436A-4C16-4DAD-AAF0-D57F19233029}" type="slidenum">
              <a:rPr lang="en-GB" smtClean="0"/>
              <a:t>‹#›</a:t>
            </a:fld>
            <a:endParaRPr lang="en-GB"/>
          </a:p>
        </p:txBody>
      </p:sp>
    </p:spTree>
    <p:extLst>
      <p:ext uri="{BB962C8B-B14F-4D97-AF65-F5344CB8AC3E}">
        <p14:creationId xmlns:p14="http://schemas.microsoft.com/office/powerpoint/2010/main" val="670046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74F030-552D-5A99-DA96-333A3B207EB6}"/>
              </a:ext>
            </a:extLst>
          </p:cNvPr>
          <p:cNvSpPr>
            <a:spLocks noGrp="1"/>
          </p:cNvSpPr>
          <p:nvPr>
            <p:ph type="dt" sz="half" idx="10"/>
          </p:nvPr>
        </p:nvSpPr>
        <p:spPr/>
        <p:txBody>
          <a:bodyPr/>
          <a:lstStyle/>
          <a:p>
            <a:fld id="{E4D6F0FF-CFFE-43F5-A82B-F81FF09BB0DE}" type="datetimeFigureOut">
              <a:rPr lang="en-GB" smtClean="0"/>
              <a:t>12/11/2024</a:t>
            </a:fld>
            <a:endParaRPr lang="en-GB"/>
          </a:p>
        </p:txBody>
      </p:sp>
      <p:sp>
        <p:nvSpPr>
          <p:cNvPr id="3" name="Footer Placeholder 2">
            <a:extLst>
              <a:ext uri="{FF2B5EF4-FFF2-40B4-BE49-F238E27FC236}">
                <a16:creationId xmlns:a16="http://schemas.microsoft.com/office/drawing/2014/main" id="{C3F5E3D2-098A-653D-0ED1-D2ED2FFF497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8C1911A-63A5-3FD3-7CDD-47C78410239A}"/>
              </a:ext>
            </a:extLst>
          </p:cNvPr>
          <p:cNvSpPr>
            <a:spLocks noGrp="1"/>
          </p:cNvSpPr>
          <p:nvPr>
            <p:ph type="sldNum" sz="quarter" idx="12"/>
          </p:nvPr>
        </p:nvSpPr>
        <p:spPr/>
        <p:txBody>
          <a:bodyPr/>
          <a:lstStyle/>
          <a:p>
            <a:fld id="{973D436A-4C16-4DAD-AAF0-D57F19233029}" type="slidenum">
              <a:rPr lang="en-GB" smtClean="0"/>
              <a:t>‹#›</a:t>
            </a:fld>
            <a:endParaRPr lang="en-GB"/>
          </a:p>
        </p:txBody>
      </p:sp>
    </p:spTree>
    <p:extLst>
      <p:ext uri="{BB962C8B-B14F-4D97-AF65-F5344CB8AC3E}">
        <p14:creationId xmlns:p14="http://schemas.microsoft.com/office/powerpoint/2010/main" val="2772604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FAB55-F8C7-4597-12F5-AD3FBE686B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0935638-69E1-228B-18BE-BF5031E1DD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FEDF1A9-9938-52DC-7F79-9B6D26B685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BA7D1D-8D3A-A6D7-C34C-72BE689431AC}"/>
              </a:ext>
            </a:extLst>
          </p:cNvPr>
          <p:cNvSpPr>
            <a:spLocks noGrp="1"/>
          </p:cNvSpPr>
          <p:nvPr>
            <p:ph type="dt" sz="half" idx="10"/>
          </p:nvPr>
        </p:nvSpPr>
        <p:spPr/>
        <p:txBody>
          <a:bodyPr/>
          <a:lstStyle/>
          <a:p>
            <a:fld id="{E4D6F0FF-CFFE-43F5-A82B-F81FF09BB0DE}" type="datetimeFigureOut">
              <a:rPr lang="en-GB" smtClean="0"/>
              <a:t>12/11/2024</a:t>
            </a:fld>
            <a:endParaRPr lang="en-GB"/>
          </a:p>
        </p:txBody>
      </p:sp>
      <p:sp>
        <p:nvSpPr>
          <p:cNvPr id="6" name="Footer Placeholder 5">
            <a:extLst>
              <a:ext uri="{FF2B5EF4-FFF2-40B4-BE49-F238E27FC236}">
                <a16:creationId xmlns:a16="http://schemas.microsoft.com/office/drawing/2014/main" id="{0CCC10A5-9E9B-7543-9571-88A867FDFFB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7E0427B-DB42-46A0-DB36-18F76CAD30A0}"/>
              </a:ext>
            </a:extLst>
          </p:cNvPr>
          <p:cNvSpPr>
            <a:spLocks noGrp="1"/>
          </p:cNvSpPr>
          <p:nvPr>
            <p:ph type="sldNum" sz="quarter" idx="12"/>
          </p:nvPr>
        </p:nvSpPr>
        <p:spPr/>
        <p:txBody>
          <a:bodyPr/>
          <a:lstStyle/>
          <a:p>
            <a:fld id="{973D436A-4C16-4DAD-AAF0-D57F19233029}" type="slidenum">
              <a:rPr lang="en-GB" smtClean="0"/>
              <a:t>‹#›</a:t>
            </a:fld>
            <a:endParaRPr lang="en-GB"/>
          </a:p>
        </p:txBody>
      </p:sp>
    </p:spTree>
    <p:extLst>
      <p:ext uri="{BB962C8B-B14F-4D97-AF65-F5344CB8AC3E}">
        <p14:creationId xmlns:p14="http://schemas.microsoft.com/office/powerpoint/2010/main" val="3030787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1613C-81B9-79F6-A422-7F9DA294AB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22A642A-0AA7-DFC7-BF09-837F166310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67A8A34-2892-AAC8-2AB3-1155EDED7B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442962-BDD1-3CEF-313E-464706C34081}"/>
              </a:ext>
            </a:extLst>
          </p:cNvPr>
          <p:cNvSpPr>
            <a:spLocks noGrp="1"/>
          </p:cNvSpPr>
          <p:nvPr>
            <p:ph type="dt" sz="half" idx="10"/>
          </p:nvPr>
        </p:nvSpPr>
        <p:spPr/>
        <p:txBody>
          <a:bodyPr/>
          <a:lstStyle/>
          <a:p>
            <a:fld id="{E4D6F0FF-CFFE-43F5-A82B-F81FF09BB0DE}" type="datetimeFigureOut">
              <a:rPr lang="en-GB" smtClean="0"/>
              <a:t>12/11/2024</a:t>
            </a:fld>
            <a:endParaRPr lang="en-GB"/>
          </a:p>
        </p:txBody>
      </p:sp>
      <p:sp>
        <p:nvSpPr>
          <p:cNvPr id="6" name="Footer Placeholder 5">
            <a:extLst>
              <a:ext uri="{FF2B5EF4-FFF2-40B4-BE49-F238E27FC236}">
                <a16:creationId xmlns:a16="http://schemas.microsoft.com/office/drawing/2014/main" id="{D18905AC-0642-7CD2-9720-D36E0818CA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71B1C3E-8B1B-9299-E21A-B10C5CE87510}"/>
              </a:ext>
            </a:extLst>
          </p:cNvPr>
          <p:cNvSpPr>
            <a:spLocks noGrp="1"/>
          </p:cNvSpPr>
          <p:nvPr>
            <p:ph type="sldNum" sz="quarter" idx="12"/>
          </p:nvPr>
        </p:nvSpPr>
        <p:spPr/>
        <p:txBody>
          <a:bodyPr/>
          <a:lstStyle/>
          <a:p>
            <a:fld id="{973D436A-4C16-4DAD-AAF0-D57F19233029}" type="slidenum">
              <a:rPr lang="en-GB" smtClean="0"/>
              <a:t>‹#›</a:t>
            </a:fld>
            <a:endParaRPr lang="en-GB"/>
          </a:p>
        </p:txBody>
      </p:sp>
    </p:spTree>
    <p:extLst>
      <p:ext uri="{BB962C8B-B14F-4D97-AF65-F5344CB8AC3E}">
        <p14:creationId xmlns:p14="http://schemas.microsoft.com/office/powerpoint/2010/main" val="481903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76880-510D-8F37-8E6E-9B37B5CD9A2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A33C294-47FB-3AC1-894D-E03703AA88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6B9346B-3280-E855-EF23-E18328ACEE1E}"/>
              </a:ext>
            </a:extLst>
          </p:cNvPr>
          <p:cNvSpPr>
            <a:spLocks noGrp="1"/>
          </p:cNvSpPr>
          <p:nvPr>
            <p:ph type="dt" sz="half" idx="10"/>
          </p:nvPr>
        </p:nvSpPr>
        <p:spPr/>
        <p:txBody>
          <a:bodyPr/>
          <a:lstStyle/>
          <a:p>
            <a:fld id="{E4D6F0FF-CFFE-43F5-A82B-F81FF09BB0DE}" type="datetimeFigureOut">
              <a:rPr lang="en-GB" smtClean="0"/>
              <a:t>12/11/2024</a:t>
            </a:fld>
            <a:endParaRPr lang="en-GB"/>
          </a:p>
        </p:txBody>
      </p:sp>
      <p:sp>
        <p:nvSpPr>
          <p:cNvPr id="5" name="Footer Placeholder 4">
            <a:extLst>
              <a:ext uri="{FF2B5EF4-FFF2-40B4-BE49-F238E27FC236}">
                <a16:creationId xmlns:a16="http://schemas.microsoft.com/office/drawing/2014/main" id="{C830496F-6F7B-5ADA-5922-9DABF986B2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3192BC-F7DE-3A9C-8C74-0D3BF01CACD2}"/>
              </a:ext>
            </a:extLst>
          </p:cNvPr>
          <p:cNvSpPr>
            <a:spLocks noGrp="1"/>
          </p:cNvSpPr>
          <p:nvPr>
            <p:ph type="sldNum" sz="quarter" idx="12"/>
          </p:nvPr>
        </p:nvSpPr>
        <p:spPr/>
        <p:txBody>
          <a:bodyPr/>
          <a:lstStyle/>
          <a:p>
            <a:fld id="{973D436A-4C16-4DAD-AAF0-D57F19233029}" type="slidenum">
              <a:rPr lang="en-GB" smtClean="0"/>
              <a:t>‹#›</a:t>
            </a:fld>
            <a:endParaRPr lang="en-GB"/>
          </a:p>
        </p:txBody>
      </p:sp>
    </p:spTree>
    <p:extLst>
      <p:ext uri="{BB962C8B-B14F-4D97-AF65-F5344CB8AC3E}">
        <p14:creationId xmlns:p14="http://schemas.microsoft.com/office/powerpoint/2010/main" val="1956357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258AF7-FB4C-C9D9-105B-0F374AE52C2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590CC7F-7276-40DA-5E0E-28054501F3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72AB4C0-376B-AF1F-A6E7-8E69419DA3B5}"/>
              </a:ext>
            </a:extLst>
          </p:cNvPr>
          <p:cNvSpPr>
            <a:spLocks noGrp="1"/>
          </p:cNvSpPr>
          <p:nvPr>
            <p:ph type="dt" sz="half" idx="10"/>
          </p:nvPr>
        </p:nvSpPr>
        <p:spPr/>
        <p:txBody>
          <a:bodyPr/>
          <a:lstStyle/>
          <a:p>
            <a:fld id="{E4D6F0FF-CFFE-43F5-A82B-F81FF09BB0DE}" type="datetimeFigureOut">
              <a:rPr lang="en-GB" smtClean="0"/>
              <a:t>12/11/2024</a:t>
            </a:fld>
            <a:endParaRPr lang="en-GB"/>
          </a:p>
        </p:txBody>
      </p:sp>
      <p:sp>
        <p:nvSpPr>
          <p:cNvPr id="5" name="Footer Placeholder 4">
            <a:extLst>
              <a:ext uri="{FF2B5EF4-FFF2-40B4-BE49-F238E27FC236}">
                <a16:creationId xmlns:a16="http://schemas.microsoft.com/office/drawing/2014/main" id="{36A0A156-0C52-82E8-6E84-567FEC755D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A28AF5-DED5-4585-8CB5-2CFC1C6FEA21}"/>
              </a:ext>
            </a:extLst>
          </p:cNvPr>
          <p:cNvSpPr>
            <a:spLocks noGrp="1"/>
          </p:cNvSpPr>
          <p:nvPr>
            <p:ph type="sldNum" sz="quarter" idx="12"/>
          </p:nvPr>
        </p:nvSpPr>
        <p:spPr/>
        <p:txBody>
          <a:bodyPr/>
          <a:lstStyle/>
          <a:p>
            <a:fld id="{973D436A-4C16-4DAD-AAF0-D57F19233029}" type="slidenum">
              <a:rPr lang="en-GB" smtClean="0"/>
              <a:t>‹#›</a:t>
            </a:fld>
            <a:endParaRPr lang="en-GB"/>
          </a:p>
        </p:txBody>
      </p:sp>
    </p:spTree>
    <p:extLst>
      <p:ext uri="{BB962C8B-B14F-4D97-AF65-F5344CB8AC3E}">
        <p14:creationId xmlns:p14="http://schemas.microsoft.com/office/powerpoint/2010/main" val="3069913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F72346-F16C-943E-0924-116E70E92C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62C26F-BAEA-D26A-8DBF-D2D5047932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13BDCD-0455-D73B-5A1A-7621184854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D6F0FF-CFFE-43F5-A82B-F81FF09BB0DE}" type="datetimeFigureOut">
              <a:rPr lang="en-GB" smtClean="0"/>
              <a:t>12/11/2024</a:t>
            </a:fld>
            <a:endParaRPr lang="en-GB"/>
          </a:p>
        </p:txBody>
      </p:sp>
      <p:sp>
        <p:nvSpPr>
          <p:cNvPr id="5" name="Footer Placeholder 4">
            <a:extLst>
              <a:ext uri="{FF2B5EF4-FFF2-40B4-BE49-F238E27FC236}">
                <a16:creationId xmlns:a16="http://schemas.microsoft.com/office/drawing/2014/main" id="{8E4EED36-3022-246D-4888-D7C918C12B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79B7CE9-013D-523A-C5CD-385AFC9FEF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3D436A-4C16-4DAD-AAF0-D57F19233029}" type="slidenum">
              <a:rPr lang="en-GB" smtClean="0"/>
              <a:t>‹#›</a:t>
            </a:fld>
            <a:endParaRPr lang="en-GB"/>
          </a:p>
        </p:txBody>
      </p:sp>
    </p:spTree>
    <p:extLst>
      <p:ext uri="{BB962C8B-B14F-4D97-AF65-F5344CB8AC3E}">
        <p14:creationId xmlns:p14="http://schemas.microsoft.com/office/powerpoint/2010/main" val="15500464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image" Target="../media/image11.jpeg"/><Relationship Id="rId18" Type="http://schemas.openxmlformats.org/officeDocument/2006/relationships/slide" Target="slide7.xml"/><Relationship Id="rId3" Type="http://schemas.openxmlformats.org/officeDocument/2006/relationships/image" Target="../media/image6.png"/><Relationship Id="rId7" Type="http://schemas.openxmlformats.org/officeDocument/2006/relationships/image" Target="../media/image8.jpeg"/><Relationship Id="rId12" Type="http://schemas.openxmlformats.org/officeDocument/2006/relationships/slide" Target="slide8.xml"/><Relationship Id="rId17" Type="http://schemas.openxmlformats.org/officeDocument/2006/relationships/image" Target="../media/image13.jpeg"/><Relationship Id="rId2" Type="http://schemas.openxmlformats.org/officeDocument/2006/relationships/notesSlide" Target="../notesSlides/notesSlide4.xml"/><Relationship Id="rId16" Type="http://schemas.openxmlformats.org/officeDocument/2006/relationships/slide" Target="slide9.xml"/><Relationship Id="rId1" Type="http://schemas.openxmlformats.org/officeDocument/2006/relationships/slideLayout" Target="../slideLayouts/slideLayout7.xml"/><Relationship Id="rId6" Type="http://schemas.openxmlformats.org/officeDocument/2006/relationships/slide" Target="slide10.xml"/><Relationship Id="rId11" Type="http://schemas.openxmlformats.org/officeDocument/2006/relationships/image" Target="../media/image10.jpeg"/><Relationship Id="rId5" Type="http://schemas.openxmlformats.org/officeDocument/2006/relationships/image" Target="../media/image7.jpeg"/><Relationship Id="rId15" Type="http://schemas.openxmlformats.org/officeDocument/2006/relationships/image" Target="../media/image12.jpeg"/><Relationship Id="rId10" Type="http://schemas.openxmlformats.org/officeDocument/2006/relationships/slide" Target="slide12.xml"/><Relationship Id="rId19" Type="http://schemas.openxmlformats.org/officeDocument/2006/relationships/image" Target="../media/image14.png"/><Relationship Id="rId4" Type="http://schemas.openxmlformats.org/officeDocument/2006/relationships/slide" Target="slide5.xml"/><Relationship Id="rId9" Type="http://schemas.openxmlformats.org/officeDocument/2006/relationships/image" Target="../media/image9.jpeg"/><Relationship Id="rId14" Type="http://schemas.openxmlformats.org/officeDocument/2006/relationships/slide" Target="slide6.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5.jpeg"/><Relationship Id="rId11" Type="http://schemas.openxmlformats.org/officeDocument/2006/relationships/image" Target="../media/image14.png"/><Relationship Id="rId5" Type="http://schemas.openxmlformats.org/officeDocument/2006/relationships/image" Target="../media/image24.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alpha val="25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A01DEF-7912-1DE6-DAD8-4F2BCE06DC13}"/>
              </a:ext>
            </a:extLst>
          </p:cNvPr>
          <p:cNvSpPr txBox="1"/>
          <p:nvPr/>
        </p:nvSpPr>
        <p:spPr>
          <a:xfrm>
            <a:off x="2021712" y="26889"/>
            <a:ext cx="8148577" cy="1938992"/>
          </a:xfrm>
          <a:prstGeom prst="rect">
            <a:avLst/>
          </a:prstGeom>
          <a:noFill/>
        </p:spPr>
        <p:txBody>
          <a:bodyPr wrap="square" rtlCol="0">
            <a:spAutoFit/>
          </a:bodyPr>
          <a:lstStyle/>
          <a:p>
            <a:pPr algn="ctr"/>
            <a:r>
              <a:rPr lang="en-GB" sz="6000" dirty="0"/>
              <a:t>What do these film posters have in common?</a:t>
            </a:r>
          </a:p>
        </p:txBody>
      </p:sp>
      <p:pic>
        <p:nvPicPr>
          <p:cNvPr id="9" name="Picture 8">
            <a:extLst>
              <a:ext uri="{FF2B5EF4-FFF2-40B4-BE49-F238E27FC236}">
                <a16:creationId xmlns:a16="http://schemas.microsoft.com/office/drawing/2014/main" id="{A4A73E8C-CD46-7A1E-1481-E19C3D04DB0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3673" y="2084933"/>
            <a:ext cx="2882394" cy="4290267"/>
          </a:xfrm>
          <a:prstGeom prst="rect">
            <a:avLst/>
          </a:prstGeom>
        </p:spPr>
      </p:pic>
      <p:pic>
        <p:nvPicPr>
          <p:cNvPr id="11" name="Picture 10">
            <a:extLst>
              <a:ext uri="{FF2B5EF4-FFF2-40B4-BE49-F238E27FC236}">
                <a16:creationId xmlns:a16="http://schemas.microsoft.com/office/drawing/2014/main" id="{6E3C3B6F-E808-33B7-F753-4871FA22DC6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198126" y="2064393"/>
            <a:ext cx="2910202" cy="4308518"/>
          </a:xfrm>
          <a:prstGeom prst="rect">
            <a:avLst/>
          </a:prstGeom>
        </p:spPr>
      </p:pic>
      <p:pic>
        <p:nvPicPr>
          <p:cNvPr id="15" name="Picture 14">
            <a:extLst>
              <a:ext uri="{FF2B5EF4-FFF2-40B4-BE49-F238E27FC236}">
                <a16:creationId xmlns:a16="http://schemas.microsoft.com/office/drawing/2014/main" id="{85FBC530-077A-DEFA-BACD-7C5A7ED7ABE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093757" y="2084932"/>
            <a:ext cx="2884361" cy="4287979"/>
          </a:xfrm>
          <a:prstGeom prst="rect">
            <a:avLst/>
          </a:prstGeom>
        </p:spPr>
      </p:pic>
      <p:pic>
        <p:nvPicPr>
          <p:cNvPr id="5" name="Picture 4">
            <a:extLst>
              <a:ext uri="{FF2B5EF4-FFF2-40B4-BE49-F238E27FC236}">
                <a16:creationId xmlns:a16="http://schemas.microsoft.com/office/drawing/2014/main" id="{82E7DEC9-19CC-D1B1-0E60-EF19F5C060A2}"/>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139587" y="2084932"/>
            <a:ext cx="2953789" cy="4291462"/>
          </a:xfrm>
          <a:prstGeom prst="rect">
            <a:avLst/>
          </a:prstGeom>
        </p:spPr>
      </p:pic>
    </p:spTree>
    <p:extLst>
      <p:ext uri="{BB962C8B-B14F-4D97-AF65-F5344CB8AC3E}">
        <p14:creationId xmlns:p14="http://schemas.microsoft.com/office/powerpoint/2010/main" val="27049598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2CC">
            <a:alpha val="25000"/>
          </a:srgb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AD7910-4D93-0D1F-219B-3C6EC61A706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50384" y="0"/>
            <a:ext cx="4888221" cy="6974906"/>
          </a:xfrm>
          <a:prstGeom prst="rect">
            <a:avLst/>
          </a:prstGeom>
          <a:noFill/>
        </p:spPr>
      </p:pic>
    </p:spTree>
    <p:extLst>
      <p:ext uri="{BB962C8B-B14F-4D97-AF65-F5344CB8AC3E}">
        <p14:creationId xmlns:p14="http://schemas.microsoft.com/office/powerpoint/2010/main" val="2021848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2CC">
            <a:alpha val="25000"/>
          </a:srgb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669C2F-1827-13CC-96DF-87795C61B55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33375"/>
            <a:ext cx="12192000" cy="6191250"/>
          </a:xfrm>
          <a:prstGeom prst="rect">
            <a:avLst/>
          </a:prstGeom>
        </p:spPr>
      </p:pic>
    </p:spTree>
    <p:extLst>
      <p:ext uri="{BB962C8B-B14F-4D97-AF65-F5344CB8AC3E}">
        <p14:creationId xmlns:p14="http://schemas.microsoft.com/office/powerpoint/2010/main" val="936028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2CC">
            <a:alpha val="25000"/>
          </a:srgb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4E5B6D7-A5EC-0535-E659-F6A228F25F2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33375"/>
            <a:ext cx="12192000" cy="6191250"/>
          </a:xfrm>
          <a:prstGeom prst="rect">
            <a:avLst/>
          </a:prstGeom>
        </p:spPr>
      </p:pic>
      <p:cxnSp>
        <p:nvCxnSpPr>
          <p:cNvPr id="4" name="Straight Arrow Connector 3">
            <a:extLst>
              <a:ext uri="{FF2B5EF4-FFF2-40B4-BE49-F238E27FC236}">
                <a16:creationId xmlns:a16="http://schemas.microsoft.com/office/drawing/2014/main" id="{B025AA26-0716-8F64-C4A8-2593D19A78C8}"/>
              </a:ext>
            </a:extLst>
          </p:cNvPr>
          <p:cNvCxnSpPr>
            <a:cxnSpLocks/>
          </p:cNvCxnSpPr>
          <p:nvPr/>
        </p:nvCxnSpPr>
        <p:spPr>
          <a:xfrm flipV="1">
            <a:off x="2406316" y="2984120"/>
            <a:ext cx="1234858" cy="192476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a:hlinkClick r:id="rId4" action="ppaction://hlinksldjump"/>
            <a:extLst>
              <a:ext uri="{FF2B5EF4-FFF2-40B4-BE49-F238E27FC236}">
                <a16:creationId xmlns:a16="http://schemas.microsoft.com/office/drawing/2014/main" id="{EC086730-26E7-D2D2-41DB-34A66174EFA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56490" y="4628045"/>
            <a:ext cx="1591223" cy="2024577"/>
          </a:xfrm>
          <a:prstGeom prst="rect">
            <a:avLst/>
          </a:prstGeom>
        </p:spPr>
      </p:pic>
      <p:cxnSp>
        <p:nvCxnSpPr>
          <p:cNvPr id="8" name="Straight Arrow Connector 7">
            <a:extLst>
              <a:ext uri="{FF2B5EF4-FFF2-40B4-BE49-F238E27FC236}">
                <a16:creationId xmlns:a16="http://schemas.microsoft.com/office/drawing/2014/main" id="{C9E887F7-207F-46CB-8F16-61F1F4DA0A3C}"/>
              </a:ext>
            </a:extLst>
          </p:cNvPr>
          <p:cNvCxnSpPr>
            <a:cxnSpLocks/>
            <a:stCxn id="7" idx="0"/>
          </p:cNvCxnSpPr>
          <p:nvPr/>
        </p:nvCxnSpPr>
        <p:spPr>
          <a:xfrm flipV="1">
            <a:off x="4152102" y="3152274"/>
            <a:ext cx="1514772" cy="147577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9">
            <a:hlinkClick r:id="rId6" action="ppaction://hlinksldjump"/>
            <a:extLst>
              <a:ext uri="{FF2B5EF4-FFF2-40B4-BE49-F238E27FC236}">
                <a16:creationId xmlns:a16="http://schemas.microsoft.com/office/drawing/2014/main" id="{60AD5AE0-0B3F-CD94-98D7-538B030E0E9D}"/>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7517501" y="4685065"/>
            <a:ext cx="1998734" cy="2144390"/>
          </a:xfrm>
          <a:prstGeom prst="rect">
            <a:avLst/>
          </a:prstGeom>
        </p:spPr>
      </p:pic>
      <p:cxnSp>
        <p:nvCxnSpPr>
          <p:cNvPr id="11" name="Straight Arrow Connector 10">
            <a:extLst>
              <a:ext uri="{FF2B5EF4-FFF2-40B4-BE49-F238E27FC236}">
                <a16:creationId xmlns:a16="http://schemas.microsoft.com/office/drawing/2014/main" id="{F30028F3-BC4A-2877-CF17-EFC1F86FCD89}"/>
              </a:ext>
            </a:extLst>
          </p:cNvPr>
          <p:cNvCxnSpPr>
            <a:cxnSpLocks/>
          </p:cNvCxnSpPr>
          <p:nvPr/>
        </p:nvCxnSpPr>
        <p:spPr>
          <a:xfrm flipV="1">
            <a:off x="9516235" y="4908884"/>
            <a:ext cx="1708763" cy="84837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a:hlinkClick r:id="rId8" action="ppaction://hlinksldjump"/>
            <a:extLst>
              <a:ext uri="{FF2B5EF4-FFF2-40B4-BE49-F238E27FC236}">
                <a16:creationId xmlns:a16="http://schemas.microsoft.com/office/drawing/2014/main" id="{A45E7E39-7988-D491-FEA6-4E582105B9E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568570" y="1579491"/>
            <a:ext cx="2603374" cy="1461248"/>
          </a:xfrm>
          <a:prstGeom prst="rect">
            <a:avLst/>
          </a:prstGeom>
        </p:spPr>
      </p:pic>
      <p:cxnSp>
        <p:nvCxnSpPr>
          <p:cNvPr id="17" name="Straight Arrow Connector 16">
            <a:extLst>
              <a:ext uri="{FF2B5EF4-FFF2-40B4-BE49-F238E27FC236}">
                <a16:creationId xmlns:a16="http://schemas.microsoft.com/office/drawing/2014/main" id="{42F9190D-7638-CDEF-B5D1-C130D7912655}"/>
              </a:ext>
            </a:extLst>
          </p:cNvPr>
          <p:cNvCxnSpPr>
            <a:cxnSpLocks/>
          </p:cNvCxnSpPr>
          <p:nvPr/>
        </p:nvCxnSpPr>
        <p:spPr>
          <a:xfrm>
            <a:off x="10983191" y="3040739"/>
            <a:ext cx="867914" cy="114248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15481DEA-E564-467A-709A-6D5EE8B6D9E3}"/>
              </a:ext>
            </a:extLst>
          </p:cNvPr>
          <p:cNvCxnSpPr>
            <a:cxnSpLocks/>
          </p:cNvCxnSpPr>
          <p:nvPr/>
        </p:nvCxnSpPr>
        <p:spPr>
          <a:xfrm flipV="1">
            <a:off x="1876926" y="2758272"/>
            <a:ext cx="1230169" cy="57447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8" name="Picture 27">
            <a:hlinkClick r:id="rId10" action="ppaction://hlinksldjump"/>
            <a:extLst>
              <a:ext uri="{FF2B5EF4-FFF2-40B4-BE49-F238E27FC236}">
                <a16:creationId xmlns:a16="http://schemas.microsoft.com/office/drawing/2014/main" id="{02BAE2B7-9FFF-248C-CCA6-A116F7628667}"/>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073563" y="4685065"/>
            <a:ext cx="1349718" cy="2024577"/>
          </a:xfrm>
          <a:prstGeom prst="rect">
            <a:avLst/>
          </a:prstGeom>
        </p:spPr>
      </p:pic>
      <p:pic>
        <p:nvPicPr>
          <p:cNvPr id="2050" name="Picture 2" descr="Two stills of Princess Ademola from the Colonial Film Office film ‘Nurse Ademola’ (1944/45) © Imperial War Museum.">
            <a:hlinkClick r:id="rId12" action="ppaction://hlinksldjump"/>
            <a:extLst>
              <a:ext uri="{FF2B5EF4-FFF2-40B4-BE49-F238E27FC236}">
                <a16:creationId xmlns:a16="http://schemas.microsoft.com/office/drawing/2014/main" id="{36F24333-8641-0583-CEE8-4E14DB991C6A}"/>
              </a:ext>
            </a:extLst>
          </p:cNvPr>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a:stretch/>
        </p:blipFill>
        <p:spPr bwMode="auto">
          <a:xfrm>
            <a:off x="5126879" y="4758515"/>
            <a:ext cx="1837091" cy="1877675"/>
          </a:xfrm>
          <a:prstGeom prst="rect">
            <a:avLst/>
          </a:prstGeom>
          <a:noFill/>
          <a:extLst>
            <a:ext uri="{909E8E84-426E-40DD-AFC4-6F175D3DCCD1}">
              <a14:hiddenFill xmlns:a14="http://schemas.microsoft.com/office/drawing/2010/main">
                <a:solidFill>
                  <a:srgbClr val="FFFFFF"/>
                </a:solidFill>
              </a14:hiddenFill>
            </a:ext>
          </a:extLst>
        </p:spPr>
      </p:pic>
      <p:cxnSp>
        <p:nvCxnSpPr>
          <p:cNvPr id="31" name="Straight Arrow Connector 30">
            <a:extLst>
              <a:ext uri="{FF2B5EF4-FFF2-40B4-BE49-F238E27FC236}">
                <a16:creationId xmlns:a16="http://schemas.microsoft.com/office/drawing/2014/main" id="{B9940044-A6B6-6A52-F79E-6A9973A47704}"/>
              </a:ext>
            </a:extLst>
          </p:cNvPr>
          <p:cNvCxnSpPr>
            <a:cxnSpLocks/>
          </p:cNvCxnSpPr>
          <p:nvPr/>
        </p:nvCxnSpPr>
        <p:spPr>
          <a:xfrm flipH="1" flipV="1">
            <a:off x="6045424" y="3045509"/>
            <a:ext cx="50576" cy="171300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052" name="Picture 2051">
            <a:hlinkClick r:id="rId14" action="ppaction://hlinksldjump"/>
            <a:extLst>
              <a:ext uri="{FF2B5EF4-FFF2-40B4-BE49-F238E27FC236}">
                <a16:creationId xmlns:a16="http://schemas.microsoft.com/office/drawing/2014/main" id="{A2F8522F-0D0F-9677-8DE2-37277C2205A1}"/>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666725" y="2320458"/>
            <a:ext cx="1190735" cy="2024577"/>
          </a:xfrm>
          <a:prstGeom prst="rect">
            <a:avLst/>
          </a:prstGeom>
        </p:spPr>
      </p:pic>
      <p:pic>
        <p:nvPicPr>
          <p:cNvPr id="2054" name="Picture 2053">
            <a:hlinkClick r:id="rId16" action="ppaction://hlinksldjump"/>
            <a:extLst>
              <a:ext uri="{FF2B5EF4-FFF2-40B4-BE49-F238E27FC236}">
                <a16:creationId xmlns:a16="http://schemas.microsoft.com/office/drawing/2014/main" id="{999D79A4-874C-DC04-CD60-1D39FB08B510}"/>
              </a:ext>
            </a:extLst>
          </p:cNvPr>
          <p:cNvPicPr>
            <a:picLocks noChangeAspect="1"/>
          </p:cNvPicPr>
          <p:nvPr/>
        </p:nvPicPr>
        <p:blipFill rotWithShape="1">
          <a:blip r:embed="rId17" cstate="email">
            <a:extLst>
              <a:ext uri="{28A0092B-C50C-407E-A947-70E740481C1C}">
                <a14:useLocalDpi xmlns:a14="http://schemas.microsoft.com/office/drawing/2010/main"/>
              </a:ext>
            </a:extLst>
          </a:blip>
          <a:srcRect/>
          <a:stretch/>
        </p:blipFill>
        <p:spPr>
          <a:xfrm>
            <a:off x="5984794" y="54696"/>
            <a:ext cx="1532363" cy="2153124"/>
          </a:xfrm>
          <a:prstGeom prst="rect">
            <a:avLst/>
          </a:prstGeom>
        </p:spPr>
      </p:pic>
      <p:cxnSp>
        <p:nvCxnSpPr>
          <p:cNvPr id="2055" name="Straight Arrow Connector 2054">
            <a:extLst>
              <a:ext uri="{FF2B5EF4-FFF2-40B4-BE49-F238E27FC236}">
                <a16:creationId xmlns:a16="http://schemas.microsoft.com/office/drawing/2014/main" id="{E6734A3E-2E0C-37F3-3DFE-1FEF28D419D4}"/>
              </a:ext>
            </a:extLst>
          </p:cNvPr>
          <p:cNvCxnSpPr>
            <a:cxnSpLocks/>
            <a:stCxn id="2054" idx="1"/>
          </p:cNvCxnSpPr>
          <p:nvPr/>
        </p:nvCxnSpPr>
        <p:spPr>
          <a:xfrm flipH="1">
            <a:off x="5666874" y="1131258"/>
            <a:ext cx="317920" cy="25610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059" name="Picture 2058">
            <a:hlinkClick r:id="rId18" action="ppaction://hlinksldjump"/>
            <a:extLst>
              <a:ext uri="{FF2B5EF4-FFF2-40B4-BE49-F238E27FC236}">
                <a16:creationId xmlns:a16="http://schemas.microsoft.com/office/drawing/2014/main" id="{EC724D3D-8D38-EE75-6B0B-93D768A59F60}"/>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8433303" y="80348"/>
            <a:ext cx="1419324" cy="2127472"/>
          </a:xfrm>
          <a:prstGeom prst="rect">
            <a:avLst/>
          </a:prstGeom>
        </p:spPr>
      </p:pic>
      <p:cxnSp>
        <p:nvCxnSpPr>
          <p:cNvPr id="2061" name="Straight Arrow Connector 2060">
            <a:extLst>
              <a:ext uri="{FF2B5EF4-FFF2-40B4-BE49-F238E27FC236}">
                <a16:creationId xmlns:a16="http://schemas.microsoft.com/office/drawing/2014/main" id="{D0DFACD5-9E91-AD33-2D3C-A2B87426EBF6}"/>
              </a:ext>
            </a:extLst>
          </p:cNvPr>
          <p:cNvCxnSpPr>
            <a:cxnSpLocks/>
          </p:cNvCxnSpPr>
          <p:nvPr/>
        </p:nvCxnSpPr>
        <p:spPr>
          <a:xfrm flipH="1">
            <a:off x="8040414" y="1144084"/>
            <a:ext cx="396967" cy="10288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8541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2CC">
            <a:alpha val="25000"/>
          </a:srgb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A6E09C-3881-5A15-D8FC-31592C415A8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6000" y="333375"/>
            <a:ext cx="6096000" cy="3095625"/>
          </a:xfrm>
          <a:prstGeom prst="rect">
            <a:avLst/>
          </a:prstGeom>
        </p:spPr>
      </p:pic>
      <p:sp>
        <p:nvSpPr>
          <p:cNvPr id="5" name="TextBox 4">
            <a:extLst>
              <a:ext uri="{FF2B5EF4-FFF2-40B4-BE49-F238E27FC236}">
                <a16:creationId xmlns:a16="http://schemas.microsoft.com/office/drawing/2014/main" id="{2186E07B-484A-F324-4B9D-0C35B38D0340}"/>
              </a:ext>
            </a:extLst>
          </p:cNvPr>
          <p:cNvSpPr txBox="1"/>
          <p:nvPr/>
        </p:nvSpPr>
        <p:spPr>
          <a:xfrm>
            <a:off x="93163" y="335846"/>
            <a:ext cx="12005675" cy="6186309"/>
          </a:xfrm>
          <a:prstGeom prst="rect">
            <a:avLst/>
          </a:prstGeom>
          <a:noFill/>
        </p:spPr>
        <p:txBody>
          <a:bodyPr wrap="square" rtlCol="0">
            <a:spAutoFit/>
          </a:bodyPr>
          <a:lstStyle/>
          <a:p>
            <a:r>
              <a:rPr lang="en-GB" sz="3600" b="1"/>
              <a:t>Sergeant Major Alhaji </a:t>
            </a:r>
            <a:r>
              <a:rPr lang="en-GB" sz="3600" b="1" dirty="0"/>
              <a:t>Grunshi</a:t>
            </a:r>
          </a:p>
          <a:p>
            <a:r>
              <a:rPr lang="en-GB" sz="3600" dirty="0"/>
              <a:t>(dates unknown)</a:t>
            </a:r>
          </a:p>
          <a:p>
            <a:endParaRPr lang="en-GB" sz="3600" dirty="0"/>
          </a:p>
          <a:p>
            <a:r>
              <a:rPr lang="en-GB" sz="3600" dirty="0"/>
              <a:t>- First World War</a:t>
            </a:r>
          </a:p>
          <a:p>
            <a:r>
              <a:rPr lang="en-GB" sz="3600" dirty="0"/>
              <a:t>- Ghanaian and Muslim </a:t>
            </a:r>
          </a:p>
          <a:p>
            <a:r>
              <a:rPr lang="en-GB" sz="3600" dirty="0"/>
              <a:t>- Gold Coast Regiment, </a:t>
            </a:r>
            <a:br>
              <a:rPr lang="en-GB" sz="3600" dirty="0"/>
            </a:br>
            <a:r>
              <a:rPr lang="en-GB" sz="3600" dirty="0"/>
              <a:t>West African Frontier Force </a:t>
            </a:r>
          </a:p>
          <a:p>
            <a:r>
              <a:rPr lang="en-GB" sz="3600" dirty="0"/>
              <a:t>- Grunshi fired the first shot of the First World War on 7 August 1914, four days before firing began on the Western Front</a:t>
            </a:r>
          </a:p>
          <a:p>
            <a:r>
              <a:rPr lang="en-GB" sz="3600" dirty="0"/>
              <a:t>- He was awarded the Military Medal and the Distinguished Conduct Medal in 1919</a:t>
            </a:r>
          </a:p>
        </p:txBody>
      </p:sp>
      <p:cxnSp>
        <p:nvCxnSpPr>
          <p:cNvPr id="4" name="Straight Arrow Connector 3">
            <a:extLst>
              <a:ext uri="{FF2B5EF4-FFF2-40B4-BE49-F238E27FC236}">
                <a16:creationId xmlns:a16="http://schemas.microsoft.com/office/drawing/2014/main" id="{B025AA26-0716-8F64-C4A8-2593D19A78C8}"/>
              </a:ext>
            </a:extLst>
          </p:cNvPr>
          <p:cNvCxnSpPr>
            <a:cxnSpLocks/>
          </p:cNvCxnSpPr>
          <p:nvPr/>
        </p:nvCxnSpPr>
        <p:spPr>
          <a:xfrm flipV="1">
            <a:off x="8552985" y="1747900"/>
            <a:ext cx="411282" cy="638461"/>
          </a:xfrm>
          <a:prstGeom prst="straightConnector1">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6AFA4F61-7207-AB39-2602-54DDEFF33C25}"/>
              </a:ext>
            </a:extLst>
          </p:cNvPr>
          <p:cNvPicPr>
            <a:picLocks noChangeAspect="1"/>
          </p:cNvPicPr>
          <p:nvPr/>
        </p:nvPicPr>
        <p:blipFill>
          <a:blip r:embed="rId3"/>
          <a:stretch>
            <a:fillRect/>
          </a:stretch>
        </p:blipFill>
        <p:spPr>
          <a:xfrm>
            <a:off x="6205305" y="323912"/>
            <a:ext cx="2238375" cy="2847975"/>
          </a:xfrm>
          <a:prstGeom prst="rect">
            <a:avLst/>
          </a:prstGeom>
        </p:spPr>
      </p:pic>
    </p:spTree>
    <p:extLst>
      <p:ext uri="{BB962C8B-B14F-4D97-AF65-F5344CB8AC3E}">
        <p14:creationId xmlns:p14="http://schemas.microsoft.com/office/powerpoint/2010/main" val="1424533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2CC">
            <a:alpha val="25000"/>
          </a:srgb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6315072-76E0-EB34-8E14-007A58D2D88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6000" y="333375"/>
            <a:ext cx="6096000" cy="3095625"/>
          </a:xfrm>
          <a:prstGeom prst="rect">
            <a:avLst/>
          </a:prstGeom>
        </p:spPr>
      </p:pic>
      <p:sp>
        <p:nvSpPr>
          <p:cNvPr id="5" name="TextBox 4">
            <a:extLst>
              <a:ext uri="{FF2B5EF4-FFF2-40B4-BE49-F238E27FC236}">
                <a16:creationId xmlns:a16="http://schemas.microsoft.com/office/drawing/2014/main" id="{2186E07B-484A-F324-4B9D-0C35B38D0340}"/>
              </a:ext>
            </a:extLst>
          </p:cNvPr>
          <p:cNvSpPr txBox="1"/>
          <p:nvPr/>
        </p:nvSpPr>
        <p:spPr>
          <a:xfrm>
            <a:off x="119806" y="94931"/>
            <a:ext cx="11746612" cy="6740307"/>
          </a:xfrm>
          <a:prstGeom prst="rect">
            <a:avLst/>
          </a:prstGeom>
          <a:noFill/>
        </p:spPr>
        <p:txBody>
          <a:bodyPr wrap="square" rtlCol="0">
            <a:spAutoFit/>
          </a:bodyPr>
          <a:lstStyle/>
          <a:p>
            <a:r>
              <a:rPr lang="en-GB" sz="3600" b="1" dirty="0"/>
              <a:t>Sergeant William </a:t>
            </a:r>
          </a:p>
          <a:p>
            <a:r>
              <a:rPr lang="en-GB" sz="3600" b="1" dirty="0"/>
              <a:t>Robinson ‘Robbie’ Clark</a:t>
            </a:r>
          </a:p>
          <a:p>
            <a:r>
              <a:rPr lang="en-GB" sz="3600" dirty="0"/>
              <a:t>(Oct 1895 – April 1981)</a:t>
            </a:r>
          </a:p>
          <a:p>
            <a:endParaRPr lang="en-GB" sz="3600" dirty="0"/>
          </a:p>
          <a:p>
            <a:r>
              <a:rPr lang="en-GB" sz="3600" dirty="0"/>
              <a:t>- First World War</a:t>
            </a:r>
          </a:p>
          <a:p>
            <a:r>
              <a:rPr lang="en-GB" sz="3600" dirty="0"/>
              <a:t>- Jamaican and Christian</a:t>
            </a:r>
          </a:p>
          <a:p>
            <a:r>
              <a:rPr lang="en-GB" sz="3600" dirty="0"/>
              <a:t>- Royal Flying Corps </a:t>
            </a:r>
          </a:p>
          <a:p>
            <a:r>
              <a:rPr lang="en-GB" sz="3600" dirty="0"/>
              <a:t>(before it became known as the Royal Air Force, or RAF)</a:t>
            </a:r>
          </a:p>
          <a:p>
            <a:r>
              <a:rPr lang="en-GB" sz="3600" dirty="0"/>
              <a:t>- After qualifying as a pilot on </a:t>
            </a:r>
            <a:r>
              <a:rPr lang="en-GB" sz="3600" b="0" i="0" dirty="0">
                <a:solidFill>
                  <a:srgbClr val="222222"/>
                </a:solidFill>
                <a:effectLst/>
              </a:rPr>
              <a:t>26 April 1917</a:t>
            </a:r>
            <a:r>
              <a:rPr lang="en-GB" sz="3600" dirty="0"/>
              <a:t>, he became the first Black pilot to fly for Britain</a:t>
            </a:r>
          </a:p>
          <a:p>
            <a:r>
              <a:rPr lang="en-GB" sz="3600" dirty="0"/>
              <a:t>- On one mission in 1917, he was shot through the spine, but safely landed his plane. He took five months to recover</a:t>
            </a:r>
            <a:endParaRPr lang="en-GB" sz="3600" dirty="0">
              <a:solidFill>
                <a:schemeClr val="accent6"/>
              </a:solidFill>
            </a:endParaRPr>
          </a:p>
        </p:txBody>
      </p:sp>
      <p:cxnSp>
        <p:nvCxnSpPr>
          <p:cNvPr id="4" name="Straight Arrow Connector 3">
            <a:extLst>
              <a:ext uri="{FF2B5EF4-FFF2-40B4-BE49-F238E27FC236}">
                <a16:creationId xmlns:a16="http://schemas.microsoft.com/office/drawing/2014/main" id="{B025AA26-0716-8F64-C4A8-2593D19A78C8}"/>
              </a:ext>
            </a:extLst>
          </p:cNvPr>
          <p:cNvCxnSpPr>
            <a:cxnSpLocks/>
          </p:cNvCxnSpPr>
          <p:nvPr/>
        </p:nvCxnSpPr>
        <p:spPr>
          <a:xfrm flipV="1">
            <a:off x="7263245" y="1545542"/>
            <a:ext cx="427168" cy="646940"/>
          </a:xfrm>
          <a:prstGeom prst="straightConnector1">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757D8EE-F258-03AD-35AF-C48DEC4D846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879265" y="184024"/>
            <a:ext cx="2126925" cy="3616357"/>
          </a:xfrm>
          <a:prstGeom prst="rect">
            <a:avLst/>
          </a:prstGeom>
        </p:spPr>
      </p:pic>
    </p:spTree>
    <p:extLst>
      <p:ext uri="{BB962C8B-B14F-4D97-AF65-F5344CB8AC3E}">
        <p14:creationId xmlns:p14="http://schemas.microsoft.com/office/powerpoint/2010/main" val="4244547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2CC">
            <a:alpha val="25000"/>
          </a:srgb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CAD4D04-8606-B1A8-3F41-B42F157B90A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6000" y="333375"/>
            <a:ext cx="6096000" cy="3095625"/>
          </a:xfrm>
          <a:prstGeom prst="rect">
            <a:avLst/>
          </a:prstGeom>
        </p:spPr>
      </p:pic>
      <p:sp>
        <p:nvSpPr>
          <p:cNvPr id="5" name="TextBox 4">
            <a:extLst>
              <a:ext uri="{FF2B5EF4-FFF2-40B4-BE49-F238E27FC236}">
                <a16:creationId xmlns:a16="http://schemas.microsoft.com/office/drawing/2014/main" id="{2186E07B-484A-F324-4B9D-0C35B38D0340}"/>
              </a:ext>
            </a:extLst>
          </p:cNvPr>
          <p:cNvSpPr txBox="1"/>
          <p:nvPr/>
        </p:nvSpPr>
        <p:spPr>
          <a:xfrm>
            <a:off x="131793" y="335846"/>
            <a:ext cx="11928415" cy="6186309"/>
          </a:xfrm>
          <a:prstGeom prst="rect">
            <a:avLst/>
          </a:prstGeom>
          <a:noFill/>
        </p:spPr>
        <p:txBody>
          <a:bodyPr wrap="square" rtlCol="0">
            <a:spAutoFit/>
          </a:bodyPr>
          <a:lstStyle/>
          <a:p>
            <a:r>
              <a:rPr lang="en-GB" sz="3600" b="1" dirty="0"/>
              <a:t>Subedar (Officer) Mir Dast</a:t>
            </a:r>
          </a:p>
          <a:p>
            <a:r>
              <a:rPr lang="en-GB" sz="3600" dirty="0"/>
              <a:t>(Dec 1874 – Jan 1945)</a:t>
            </a:r>
          </a:p>
          <a:p>
            <a:endParaRPr lang="en-GB" sz="3600" dirty="0"/>
          </a:p>
          <a:p>
            <a:r>
              <a:rPr lang="en-GB" sz="3600" dirty="0"/>
              <a:t>- First World War</a:t>
            </a:r>
          </a:p>
          <a:p>
            <a:r>
              <a:rPr lang="en-GB" sz="3600" dirty="0"/>
              <a:t>- From British India (Pakistan) </a:t>
            </a:r>
            <a:br>
              <a:rPr lang="en-GB" sz="3600" dirty="0"/>
            </a:br>
            <a:r>
              <a:rPr lang="en-GB" sz="3600" dirty="0"/>
              <a:t>and Muslim</a:t>
            </a:r>
          </a:p>
          <a:p>
            <a:r>
              <a:rPr lang="en-GB" sz="3600" dirty="0"/>
              <a:t>- Indian Expeditionary Force</a:t>
            </a:r>
          </a:p>
          <a:p>
            <a:r>
              <a:rPr lang="en-GB" sz="3600" dirty="0"/>
              <a:t>- He was awarded the Victoria Cross for bravery. On 26 April 1915, he rescued eight men from no man’s land while wounded and suffering the after-effects of a gas attack</a:t>
            </a:r>
          </a:p>
          <a:p>
            <a:r>
              <a:rPr lang="en-GB" sz="3600" dirty="0"/>
              <a:t>- The medal was presented to him by King George V himself</a:t>
            </a:r>
          </a:p>
        </p:txBody>
      </p:sp>
      <p:cxnSp>
        <p:nvCxnSpPr>
          <p:cNvPr id="4" name="Straight Arrow Connector 3">
            <a:extLst>
              <a:ext uri="{FF2B5EF4-FFF2-40B4-BE49-F238E27FC236}">
                <a16:creationId xmlns:a16="http://schemas.microsoft.com/office/drawing/2014/main" id="{B025AA26-0716-8F64-C4A8-2593D19A78C8}"/>
              </a:ext>
            </a:extLst>
          </p:cNvPr>
          <p:cNvCxnSpPr>
            <a:cxnSpLocks/>
          </p:cNvCxnSpPr>
          <p:nvPr/>
        </p:nvCxnSpPr>
        <p:spPr>
          <a:xfrm flipV="1">
            <a:off x="8714232" y="1400428"/>
            <a:ext cx="1333403" cy="757556"/>
          </a:xfrm>
          <a:prstGeom prst="straightConnector1">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C9057736-01C2-4BE0-6346-B79B493B355C}"/>
              </a:ext>
            </a:extLst>
          </p:cNvPr>
          <p:cNvPicPr>
            <a:picLocks noChangeAspect="1"/>
          </p:cNvPicPr>
          <p:nvPr/>
        </p:nvPicPr>
        <p:blipFill>
          <a:blip r:embed="rId3"/>
          <a:stretch>
            <a:fillRect/>
          </a:stretch>
        </p:blipFill>
        <p:spPr>
          <a:xfrm>
            <a:off x="6065266" y="333375"/>
            <a:ext cx="2532049" cy="3792640"/>
          </a:xfrm>
          <a:prstGeom prst="rect">
            <a:avLst/>
          </a:prstGeom>
        </p:spPr>
      </p:pic>
    </p:spTree>
    <p:extLst>
      <p:ext uri="{BB962C8B-B14F-4D97-AF65-F5344CB8AC3E}">
        <p14:creationId xmlns:p14="http://schemas.microsoft.com/office/powerpoint/2010/main" val="3769781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2CC">
            <a:alpha val="25000"/>
          </a:srgb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BCC2BDC-C4E2-465F-6E24-05C62F1EFA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6000" y="333375"/>
            <a:ext cx="6096000" cy="3095625"/>
          </a:xfrm>
          <a:prstGeom prst="rect">
            <a:avLst/>
          </a:prstGeom>
        </p:spPr>
      </p:pic>
      <p:sp>
        <p:nvSpPr>
          <p:cNvPr id="5" name="TextBox 4">
            <a:extLst>
              <a:ext uri="{FF2B5EF4-FFF2-40B4-BE49-F238E27FC236}">
                <a16:creationId xmlns:a16="http://schemas.microsoft.com/office/drawing/2014/main" id="{2186E07B-484A-F324-4B9D-0C35B38D0340}"/>
              </a:ext>
            </a:extLst>
          </p:cNvPr>
          <p:cNvSpPr txBox="1"/>
          <p:nvPr/>
        </p:nvSpPr>
        <p:spPr>
          <a:xfrm>
            <a:off x="75416" y="93498"/>
            <a:ext cx="11871304" cy="5632311"/>
          </a:xfrm>
          <a:prstGeom prst="rect">
            <a:avLst/>
          </a:prstGeom>
          <a:noFill/>
        </p:spPr>
        <p:txBody>
          <a:bodyPr wrap="square" rtlCol="0">
            <a:spAutoFit/>
          </a:bodyPr>
          <a:lstStyle/>
          <a:p>
            <a:r>
              <a:rPr lang="en-GB" sz="3600" b="1" dirty="0"/>
              <a:t>Princess Omo-Oba </a:t>
            </a:r>
          </a:p>
          <a:p>
            <a:r>
              <a:rPr lang="en-GB" sz="3600" b="1" dirty="0"/>
              <a:t>Adenrele Ademola</a:t>
            </a:r>
          </a:p>
          <a:p>
            <a:r>
              <a:rPr lang="en-GB" sz="3600" dirty="0"/>
              <a:t>(Jan 1916 – unknown)</a:t>
            </a:r>
          </a:p>
          <a:p>
            <a:endParaRPr lang="en-GB" sz="3600" dirty="0"/>
          </a:p>
          <a:p>
            <a:endParaRPr lang="en-GB" sz="3600" dirty="0"/>
          </a:p>
          <a:p>
            <a:r>
              <a:rPr lang="en-GB" sz="3600" dirty="0"/>
              <a:t>- Second World War</a:t>
            </a:r>
          </a:p>
          <a:p>
            <a:r>
              <a:rPr lang="en-GB" sz="3600" dirty="0"/>
              <a:t>- Nigerian and Christian</a:t>
            </a:r>
          </a:p>
          <a:p>
            <a:r>
              <a:rPr lang="en-GB" sz="3600" dirty="0"/>
              <a:t>- Qualified as a nurse in 1941</a:t>
            </a:r>
          </a:p>
          <a:p>
            <a:r>
              <a:rPr lang="en-GB" sz="3600" dirty="0"/>
              <a:t>- She worked in several London hospitals during the Blitz and throughout the war</a:t>
            </a:r>
          </a:p>
        </p:txBody>
      </p:sp>
      <p:pic>
        <p:nvPicPr>
          <p:cNvPr id="3" name="Picture 2">
            <a:extLst>
              <a:ext uri="{FF2B5EF4-FFF2-40B4-BE49-F238E27FC236}">
                <a16:creationId xmlns:a16="http://schemas.microsoft.com/office/drawing/2014/main" id="{7F502352-4D64-06F6-9A46-6DA0C28E7FBF}"/>
              </a:ext>
            </a:extLst>
          </p:cNvPr>
          <p:cNvPicPr>
            <a:picLocks noChangeAspect="1"/>
          </p:cNvPicPr>
          <p:nvPr/>
        </p:nvPicPr>
        <p:blipFill>
          <a:blip r:embed="rId3"/>
          <a:stretch>
            <a:fillRect/>
          </a:stretch>
        </p:blipFill>
        <p:spPr>
          <a:xfrm>
            <a:off x="4765404" y="93498"/>
            <a:ext cx="3442479" cy="3522537"/>
          </a:xfrm>
          <a:prstGeom prst="rect">
            <a:avLst/>
          </a:prstGeom>
        </p:spPr>
      </p:pic>
      <p:cxnSp>
        <p:nvCxnSpPr>
          <p:cNvPr id="6" name="Straight Arrow Connector 5">
            <a:extLst>
              <a:ext uri="{FF2B5EF4-FFF2-40B4-BE49-F238E27FC236}">
                <a16:creationId xmlns:a16="http://schemas.microsoft.com/office/drawing/2014/main" id="{FC446BD7-927B-B585-FDF6-9759D644218B}"/>
              </a:ext>
            </a:extLst>
          </p:cNvPr>
          <p:cNvCxnSpPr>
            <a:cxnSpLocks/>
          </p:cNvCxnSpPr>
          <p:nvPr/>
        </p:nvCxnSpPr>
        <p:spPr>
          <a:xfrm flipV="1">
            <a:off x="8749147" y="1747900"/>
            <a:ext cx="391767" cy="631618"/>
          </a:xfrm>
          <a:prstGeom prst="straightConnector1">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9886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2CC">
            <a:alpha val="25000"/>
          </a:srgb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1AA726-FE8E-2EFF-4233-36EAF06620D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6000" y="333375"/>
            <a:ext cx="6096000" cy="3095625"/>
          </a:xfrm>
          <a:prstGeom prst="rect">
            <a:avLst/>
          </a:prstGeom>
        </p:spPr>
      </p:pic>
      <p:sp>
        <p:nvSpPr>
          <p:cNvPr id="5" name="TextBox 4">
            <a:extLst>
              <a:ext uri="{FF2B5EF4-FFF2-40B4-BE49-F238E27FC236}">
                <a16:creationId xmlns:a16="http://schemas.microsoft.com/office/drawing/2014/main" id="{2186E07B-484A-F324-4B9D-0C35B38D0340}"/>
              </a:ext>
            </a:extLst>
          </p:cNvPr>
          <p:cNvSpPr txBox="1"/>
          <p:nvPr/>
        </p:nvSpPr>
        <p:spPr>
          <a:xfrm>
            <a:off x="47297" y="335846"/>
            <a:ext cx="12097407" cy="6186309"/>
          </a:xfrm>
          <a:prstGeom prst="rect">
            <a:avLst/>
          </a:prstGeom>
          <a:noFill/>
        </p:spPr>
        <p:txBody>
          <a:bodyPr wrap="square" rtlCol="0">
            <a:spAutoFit/>
          </a:bodyPr>
          <a:lstStyle/>
          <a:p>
            <a:r>
              <a:rPr lang="en-GB" sz="3600" b="1" dirty="0"/>
              <a:t>Corporal Lilian Bader </a:t>
            </a:r>
          </a:p>
          <a:p>
            <a:r>
              <a:rPr lang="en-GB" sz="3600" dirty="0"/>
              <a:t>(Feb 1918 – March 2015)</a:t>
            </a:r>
          </a:p>
          <a:p>
            <a:endParaRPr lang="en-GB" sz="3600" dirty="0"/>
          </a:p>
          <a:p>
            <a:r>
              <a:rPr lang="en-GB" sz="3600" dirty="0"/>
              <a:t>- Second World War</a:t>
            </a:r>
          </a:p>
          <a:p>
            <a:r>
              <a:rPr lang="en-GB" sz="3600" dirty="0"/>
              <a:t>- British-Barbadian from </a:t>
            </a:r>
          </a:p>
          <a:p>
            <a:r>
              <a:rPr lang="en-GB" sz="3600" dirty="0"/>
              <a:t>Liverpool and Christian</a:t>
            </a:r>
          </a:p>
          <a:p>
            <a:r>
              <a:rPr lang="en-GB" sz="3600" dirty="0"/>
              <a:t>- Women’s Auxiliary Air Force</a:t>
            </a:r>
          </a:p>
          <a:p>
            <a:r>
              <a:rPr lang="en-GB" sz="3600" dirty="0"/>
              <a:t>- She was one of the first women to qualify as an instrument repairer in 1941</a:t>
            </a:r>
          </a:p>
          <a:p>
            <a:r>
              <a:rPr lang="en-US" sz="3600" b="0" i="0" dirty="0">
                <a:solidFill>
                  <a:srgbClr val="222222"/>
                </a:solidFill>
                <a:effectLst/>
              </a:rPr>
              <a:t>- She remained in the WAAF until February 1944, when she became pregnant with her first son</a:t>
            </a:r>
            <a:endParaRPr lang="en-GB" sz="3600" dirty="0"/>
          </a:p>
        </p:txBody>
      </p:sp>
      <p:pic>
        <p:nvPicPr>
          <p:cNvPr id="3" name="Picture 2">
            <a:extLst>
              <a:ext uri="{FF2B5EF4-FFF2-40B4-BE49-F238E27FC236}">
                <a16:creationId xmlns:a16="http://schemas.microsoft.com/office/drawing/2014/main" id="{8C342AD7-B3AF-C787-C4FC-9168FCCE1B69}"/>
              </a:ext>
            </a:extLst>
          </p:cNvPr>
          <p:cNvPicPr>
            <a:picLocks noChangeAspect="1"/>
          </p:cNvPicPr>
          <p:nvPr/>
        </p:nvPicPr>
        <p:blipFill>
          <a:blip r:embed="rId3"/>
          <a:stretch>
            <a:fillRect/>
          </a:stretch>
        </p:blipFill>
        <p:spPr>
          <a:xfrm>
            <a:off x="5728519" y="146042"/>
            <a:ext cx="2550424" cy="3586851"/>
          </a:xfrm>
          <a:prstGeom prst="rect">
            <a:avLst/>
          </a:prstGeom>
        </p:spPr>
      </p:pic>
      <p:cxnSp>
        <p:nvCxnSpPr>
          <p:cNvPr id="6" name="Straight Arrow Connector 5">
            <a:extLst>
              <a:ext uri="{FF2B5EF4-FFF2-40B4-BE49-F238E27FC236}">
                <a16:creationId xmlns:a16="http://schemas.microsoft.com/office/drawing/2014/main" id="{BBBB7B68-9FCB-65B3-D160-0AF5E4F82956}"/>
              </a:ext>
            </a:extLst>
          </p:cNvPr>
          <p:cNvCxnSpPr>
            <a:cxnSpLocks/>
          </p:cNvCxnSpPr>
          <p:nvPr/>
        </p:nvCxnSpPr>
        <p:spPr>
          <a:xfrm flipV="1">
            <a:off x="8551718" y="823104"/>
            <a:ext cx="391767" cy="631618"/>
          </a:xfrm>
          <a:prstGeom prst="straightConnector1">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0980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2CC">
            <a:alpha val="25000"/>
          </a:srgb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1A48612-8E80-D942-E731-E3EDDF00E28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6000" y="333375"/>
            <a:ext cx="6096000" cy="3095625"/>
          </a:xfrm>
          <a:prstGeom prst="rect">
            <a:avLst/>
          </a:prstGeom>
        </p:spPr>
      </p:pic>
      <p:sp>
        <p:nvSpPr>
          <p:cNvPr id="5" name="TextBox 4">
            <a:extLst>
              <a:ext uri="{FF2B5EF4-FFF2-40B4-BE49-F238E27FC236}">
                <a16:creationId xmlns:a16="http://schemas.microsoft.com/office/drawing/2014/main" id="{2186E07B-484A-F324-4B9D-0C35B38D0340}"/>
              </a:ext>
            </a:extLst>
          </p:cNvPr>
          <p:cNvSpPr txBox="1"/>
          <p:nvPr/>
        </p:nvSpPr>
        <p:spPr>
          <a:xfrm>
            <a:off x="50438" y="58847"/>
            <a:ext cx="11992626" cy="6740307"/>
          </a:xfrm>
          <a:prstGeom prst="rect">
            <a:avLst/>
          </a:prstGeom>
          <a:noFill/>
        </p:spPr>
        <p:txBody>
          <a:bodyPr wrap="square" rtlCol="0">
            <a:spAutoFit/>
          </a:bodyPr>
          <a:lstStyle/>
          <a:p>
            <a:r>
              <a:rPr lang="es-419" sz="3600" b="1" dirty="0">
                <a:effectLst/>
                <a:latin typeface="Calibri" panose="020F0502020204030204" pitchFamily="34" charset="0"/>
                <a:ea typeface="Calibri" panose="020F0502020204030204" pitchFamily="34" charset="0"/>
                <a:cs typeface="Times New Roman" panose="02020603050405020304" pitchFamily="18" charset="0"/>
              </a:rPr>
              <a:t>Padre Wī Huata</a:t>
            </a:r>
          </a:p>
          <a:p>
            <a:r>
              <a:rPr lang="es-419" sz="3600" dirty="0">
                <a:latin typeface="Calibri" panose="020F0502020204030204" pitchFamily="34" charset="0"/>
                <a:cs typeface="Times New Roman" panose="02020603050405020304" pitchFamily="18" charset="0"/>
              </a:rPr>
              <a:t>(Sept 1917 – </a:t>
            </a:r>
            <a:r>
              <a:rPr lang="en-GB" sz="3600" dirty="0">
                <a:latin typeface="Calibri" panose="020F0502020204030204" pitchFamily="34" charset="0"/>
                <a:cs typeface="Times New Roman" panose="02020603050405020304" pitchFamily="18" charset="0"/>
              </a:rPr>
              <a:t>Dec</a:t>
            </a:r>
            <a:r>
              <a:rPr lang="es-419" sz="3600" dirty="0">
                <a:latin typeface="Calibri" panose="020F0502020204030204" pitchFamily="34" charset="0"/>
                <a:cs typeface="Times New Roman" panose="02020603050405020304" pitchFamily="18" charset="0"/>
              </a:rPr>
              <a:t> 1991)</a:t>
            </a:r>
          </a:p>
          <a:p>
            <a:endParaRPr lang="es-419" sz="3600" dirty="0">
              <a:latin typeface="Calibri" panose="020F0502020204030204" pitchFamily="34" charset="0"/>
              <a:cs typeface="Times New Roman" panose="02020603050405020304" pitchFamily="18" charset="0"/>
            </a:endParaRPr>
          </a:p>
          <a:p>
            <a:endParaRPr lang="es-419" sz="3600" dirty="0">
              <a:latin typeface="Calibri" panose="020F0502020204030204" pitchFamily="34" charset="0"/>
              <a:cs typeface="Times New Roman" panose="02020603050405020304" pitchFamily="18" charset="0"/>
            </a:endParaRPr>
          </a:p>
          <a:p>
            <a:r>
              <a:rPr lang="en-GB" sz="3600" dirty="0">
                <a:latin typeface="Calibri" panose="020F0502020204030204" pitchFamily="34" charset="0"/>
                <a:cs typeface="Times New Roman" panose="02020603050405020304" pitchFamily="18" charset="0"/>
              </a:rPr>
              <a:t>- Second World</a:t>
            </a:r>
            <a:r>
              <a:rPr lang="es-419" sz="3600" dirty="0">
                <a:latin typeface="Calibri" panose="020F0502020204030204" pitchFamily="34" charset="0"/>
                <a:cs typeface="Times New Roman" panose="02020603050405020304" pitchFamily="18" charset="0"/>
              </a:rPr>
              <a:t> </a:t>
            </a:r>
            <a:r>
              <a:rPr lang="en-GB" sz="3600" dirty="0">
                <a:latin typeface="Calibri" panose="020F0502020204030204" pitchFamily="34" charset="0"/>
                <a:cs typeface="Times New Roman" panose="02020603050405020304" pitchFamily="18" charset="0"/>
              </a:rPr>
              <a:t>War</a:t>
            </a:r>
          </a:p>
          <a:p>
            <a:r>
              <a:rPr lang="en-GB" sz="3600" dirty="0">
                <a:latin typeface="Calibri" panose="020F0502020204030204" pitchFamily="34" charset="0"/>
                <a:cs typeface="Times New Roman" panose="02020603050405020304" pitchFamily="18" charset="0"/>
              </a:rPr>
              <a:t>- Māori</a:t>
            </a:r>
            <a:r>
              <a:rPr lang="es-419" sz="3600" dirty="0">
                <a:latin typeface="Calibri" panose="020F0502020204030204" pitchFamily="34" charset="0"/>
                <a:cs typeface="Times New Roman" panose="02020603050405020304" pitchFamily="18" charset="0"/>
              </a:rPr>
              <a:t> (New </a:t>
            </a:r>
            <a:r>
              <a:rPr lang="en-GB" sz="3600" dirty="0">
                <a:latin typeface="Calibri" panose="020F0502020204030204" pitchFamily="34" charset="0"/>
                <a:cs typeface="Times New Roman" panose="02020603050405020304" pitchFamily="18" charset="0"/>
              </a:rPr>
              <a:t>Zealand</a:t>
            </a:r>
            <a:r>
              <a:rPr lang="es-419" sz="3600" dirty="0">
                <a:latin typeface="Calibri" panose="020F0502020204030204" pitchFamily="34" charset="0"/>
                <a:cs typeface="Times New Roman" panose="02020603050405020304" pitchFamily="18" charset="0"/>
              </a:rPr>
              <a:t>) </a:t>
            </a:r>
            <a:br>
              <a:rPr lang="es-419" sz="3600" dirty="0">
                <a:latin typeface="Calibri" panose="020F0502020204030204" pitchFamily="34" charset="0"/>
                <a:cs typeface="Times New Roman" panose="02020603050405020304" pitchFamily="18" charset="0"/>
              </a:rPr>
            </a:br>
            <a:r>
              <a:rPr lang="es-419" sz="3600" dirty="0">
                <a:latin typeface="Calibri" panose="020F0502020204030204" pitchFamily="34" charset="0"/>
                <a:cs typeface="Times New Roman" panose="02020603050405020304" pitchFamily="18" charset="0"/>
              </a:rPr>
              <a:t>and Christian</a:t>
            </a:r>
          </a:p>
          <a:p>
            <a:r>
              <a:rPr lang="es-419" sz="3600" dirty="0">
                <a:latin typeface="Calibri" panose="020F0502020204030204" pitchFamily="34" charset="0"/>
                <a:cs typeface="Times New Roman" panose="02020603050405020304" pitchFamily="18" charset="0"/>
              </a:rPr>
              <a:t>- </a:t>
            </a:r>
            <a:r>
              <a:rPr lang="en-GB" sz="3600" dirty="0">
                <a:latin typeface="Calibri" panose="020F0502020204030204" pitchFamily="34" charset="0"/>
                <a:cs typeface="Times New Roman" panose="02020603050405020304" pitchFamily="18" charset="0"/>
              </a:rPr>
              <a:t>Chaplain with</a:t>
            </a:r>
            <a:r>
              <a:rPr lang="es-419" sz="3600" dirty="0">
                <a:latin typeface="Calibri" panose="020F0502020204030204" pitchFamily="34" charset="0"/>
                <a:cs typeface="Times New Roman" panose="02020603050405020304" pitchFamily="18" charset="0"/>
              </a:rPr>
              <a:t> </a:t>
            </a:r>
            <a:r>
              <a:rPr lang="es-419" sz="3600" dirty="0" err="1">
                <a:latin typeface="Calibri" panose="020F0502020204030204" pitchFamily="34" charset="0"/>
                <a:cs typeface="Times New Roman" panose="02020603050405020304" pitchFamily="18" charset="0"/>
              </a:rPr>
              <a:t>the</a:t>
            </a:r>
            <a:r>
              <a:rPr lang="es-419" sz="3600" dirty="0">
                <a:latin typeface="Calibri" panose="020F0502020204030204" pitchFamily="34" charset="0"/>
                <a:cs typeface="Times New Roman" panose="02020603050405020304" pitchFamily="18" charset="0"/>
              </a:rPr>
              <a:t> 28th </a:t>
            </a:r>
            <a:r>
              <a:rPr lang="en-GB" sz="3600" b="0" i="0" dirty="0">
                <a:solidFill>
                  <a:srgbClr val="222222"/>
                </a:solidFill>
                <a:effectLst/>
                <a:latin typeface="inherit"/>
              </a:rPr>
              <a:t>New Zealand (</a:t>
            </a:r>
            <a:r>
              <a:rPr lang="en-GB" sz="3600" dirty="0">
                <a:latin typeface="Calibri" panose="020F0502020204030204" pitchFamily="34" charset="0"/>
                <a:cs typeface="Times New Roman" panose="02020603050405020304" pitchFamily="18" charset="0"/>
              </a:rPr>
              <a:t>Māori</a:t>
            </a:r>
            <a:r>
              <a:rPr lang="en-GB" sz="3600" b="0" i="0" dirty="0">
                <a:solidFill>
                  <a:srgbClr val="222222"/>
                </a:solidFill>
                <a:effectLst/>
                <a:latin typeface="inherit"/>
              </a:rPr>
              <a:t>) Battalion</a:t>
            </a:r>
            <a:endParaRPr lang="en-GB" sz="3600" dirty="0">
              <a:latin typeface="Calibri" panose="020F0502020204030204" pitchFamily="34" charset="0"/>
              <a:cs typeface="Times New Roman" panose="02020603050405020304" pitchFamily="18" charset="0"/>
            </a:endParaRPr>
          </a:p>
          <a:p>
            <a:r>
              <a:rPr lang="es-419" sz="3600" dirty="0">
                <a:latin typeface="Calibri" panose="020F0502020204030204" pitchFamily="34" charset="0"/>
                <a:cs typeface="Times New Roman" panose="02020603050405020304" pitchFamily="18" charset="0"/>
              </a:rPr>
              <a:t>- Led </a:t>
            </a:r>
            <a:r>
              <a:rPr lang="en-GB" sz="3600" dirty="0">
                <a:latin typeface="Calibri" panose="020F0502020204030204" pitchFamily="34" charset="0"/>
                <a:cs typeface="Times New Roman" panose="02020603050405020304" pitchFamily="18" charset="0"/>
              </a:rPr>
              <a:t>Anglican</a:t>
            </a:r>
            <a:r>
              <a:rPr lang="es-419" sz="3600" dirty="0">
                <a:latin typeface="Calibri" panose="020F0502020204030204" pitchFamily="34" charset="0"/>
                <a:cs typeface="Times New Roman" panose="02020603050405020304" pitchFamily="18" charset="0"/>
              </a:rPr>
              <a:t> </a:t>
            </a:r>
            <a:r>
              <a:rPr lang="en-GB" sz="3600" dirty="0">
                <a:latin typeface="Calibri" panose="020F0502020204030204" pitchFamily="34" charset="0"/>
                <a:cs typeface="Times New Roman" panose="02020603050405020304" pitchFamily="18" charset="0"/>
              </a:rPr>
              <a:t>services</a:t>
            </a:r>
            <a:r>
              <a:rPr lang="es-419" sz="3600" dirty="0">
                <a:latin typeface="Calibri" panose="020F0502020204030204" pitchFamily="34" charset="0"/>
                <a:cs typeface="Times New Roman" panose="02020603050405020304" pitchFamily="18" charset="0"/>
              </a:rPr>
              <a:t> in English and </a:t>
            </a:r>
            <a:r>
              <a:rPr lang="en-GB" sz="3600" dirty="0">
                <a:latin typeface="Calibri" panose="020F0502020204030204" pitchFamily="34" charset="0"/>
                <a:cs typeface="Times New Roman" panose="02020603050405020304" pitchFamily="18" charset="0"/>
              </a:rPr>
              <a:t>Māori</a:t>
            </a:r>
            <a:r>
              <a:rPr lang="es-419" sz="3600" dirty="0">
                <a:latin typeface="Calibri" panose="020F0502020204030204" pitchFamily="34" charset="0"/>
                <a:cs typeface="Times New Roman" panose="02020603050405020304" pitchFamily="18" charset="0"/>
              </a:rPr>
              <a:t>, </a:t>
            </a:r>
            <a:r>
              <a:rPr lang="en-GB" sz="3600" dirty="0">
                <a:latin typeface="Calibri" panose="020F0502020204030204" pitchFamily="34" charset="0"/>
                <a:cs typeface="Times New Roman" panose="02020603050405020304" pitchFamily="18" charset="0"/>
              </a:rPr>
              <a:t>helped</a:t>
            </a:r>
            <a:r>
              <a:rPr lang="es-419" sz="3600" dirty="0">
                <a:latin typeface="Calibri" panose="020F0502020204030204" pitchFamily="34" charset="0"/>
                <a:cs typeface="Times New Roman" panose="02020603050405020304" pitchFamily="18" charset="0"/>
              </a:rPr>
              <a:t> </a:t>
            </a:r>
            <a:r>
              <a:rPr lang="en-GB" sz="3600" dirty="0">
                <a:latin typeface="Calibri" panose="020F0502020204030204" pitchFamily="34" charset="0"/>
                <a:cs typeface="Times New Roman" panose="02020603050405020304" pitchFamily="18" charset="0"/>
              </a:rPr>
              <a:t>the</a:t>
            </a:r>
            <a:r>
              <a:rPr lang="es-419" sz="3600" dirty="0">
                <a:latin typeface="Calibri" panose="020F0502020204030204" pitchFamily="34" charset="0"/>
                <a:cs typeface="Times New Roman" panose="02020603050405020304" pitchFamily="18" charset="0"/>
              </a:rPr>
              <a:t> </a:t>
            </a:r>
            <a:r>
              <a:rPr lang="en-GB" sz="3600" dirty="0">
                <a:latin typeface="Calibri" panose="020F0502020204030204" pitchFamily="34" charset="0"/>
                <a:cs typeface="Times New Roman" panose="02020603050405020304" pitchFamily="18" charset="0"/>
              </a:rPr>
              <a:t>wounded during battle</a:t>
            </a:r>
            <a:r>
              <a:rPr lang="es-419" sz="3600" dirty="0">
                <a:latin typeface="Calibri" panose="020F0502020204030204" pitchFamily="34" charset="0"/>
                <a:cs typeface="Times New Roman" panose="02020603050405020304" pitchFamily="18" charset="0"/>
              </a:rPr>
              <a:t> and </a:t>
            </a:r>
            <a:r>
              <a:rPr lang="en-GB" sz="3600" dirty="0">
                <a:latin typeface="Calibri" panose="020F0502020204030204" pitchFamily="34" charset="0"/>
                <a:cs typeface="Times New Roman" panose="02020603050405020304" pitchFamily="18" charset="0"/>
              </a:rPr>
              <a:t>buried the</a:t>
            </a:r>
            <a:r>
              <a:rPr lang="es-419" sz="3600" dirty="0">
                <a:latin typeface="Calibri" panose="020F0502020204030204" pitchFamily="34" charset="0"/>
                <a:cs typeface="Times New Roman" panose="02020603050405020304" pitchFamily="18" charset="0"/>
              </a:rPr>
              <a:t> </a:t>
            </a:r>
            <a:r>
              <a:rPr lang="en-GB" sz="3600" dirty="0">
                <a:latin typeface="Calibri" panose="020F0502020204030204" pitchFamily="34" charset="0"/>
                <a:cs typeface="Times New Roman" panose="02020603050405020304" pitchFamily="18" charset="0"/>
              </a:rPr>
              <a:t>dead. He also organized entertainment for his soldiers and was famous for his singing</a:t>
            </a:r>
          </a:p>
          <a:p>
            <a:r>
              <a:rPr lang="en-GB" sz="3600" dirty="0">
                <a:latin typeface="Calibri" panose="020F0502020204030204" pitchFamily="34" charset="0"/>
                <a:cs typeface="Times New Roman" panose="02020603050405020304" pitchFamily="18" charset="0"/>
              </a:rPr>
              <a:t>- He was awarded the Military Cross in 1945</a:t>
            </a:r>
          </a:p>
        </p:txBody>
      </p:sp>
      <p:cxnSp>
        <p:nvCxnSpPr>
          <p:cNvPr id="4" name="Straight Arrow Connector 3">
            <a:extLst>
              <a:ext uri="{FF2B5EF4-FFF2-40B4-BE49-F238E27FC236}">
                <a16:creationId xmlns:a16="http://schemas.microsoft.com/office/drawing/2014/main" id="{B025AA26-0716-8F64-C4A8-2593D19A78C8}"/>
              </a:ext>
            </a:extLst>
          </p:cNvPr>
          <p:cNvCxnSpPr>
            <a:cxnSpLocks/>
          </p:cNvCxnSpPr>
          <p:nvPr/>
        </p:nvCxnSpPr>
        <p:spPr>
          <a:xfrm flipV="1">
            <a:off x="11345131" y="2693829"/>
            <a:ext cx="362338" cy="607867"/>
          </a:xfrm>
          <a:prstGeom prst="straightConnector1">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BABEF3F-6E1E-09AE-41BC-48AF9E378897}"/>
              </a:ext>
            </a:extLst>
          </p:cNvPr>
          <p:cNvPicPr>
            <a:picLocks noChangeAspect="1"/>
          </p:cNvPicPr>
          <p:nvPr/>
        </p:nvPicPr>
        <p:blipFill>
          <a:blip r:embed="rId3"/>
          <a:stretch>
            <a:fillRect/>
          </a:stretch>
        </p:blipFill>
        <p:spPr>
          <a:xfrm>
            <a:off x="5153889" y="172988"/>
            <a:ext cx="3361537" cy="3597254"/>
          </a:xfrm>
          <a:prstGeom prst="rect">
            <a:avLst/>
          </a:prstGeom>
        </p:spPr>
      </p:pic>
    </p:spTree>
    <p:extLst>
      <p:ext uri="{BB962C8B-B14F-4D97-AF65-F5344CB8AC3E}">
        <p14:creationId xmlns:p14="http://schemas.microsoft.com/office/powerpoint/2010/main" val="1364348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2CC">
            <a:alpha val="25000"/>
          </a:srgb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4EA6173-9134-5D06-7A2F-B7169A6C091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6000" y="333375"/>
            <a:ext cx="6096000" cy="3095625"/>
          </a:xfrm>
          <a:prstGeom prst="rect">
            <a:avLst/>
          </a:prstGeom>
        </p:spPr>
      </p:pic>
      <p:cxnSp>
        <p:nvCxnSpPr>
          <p:cNvPr id="4" name="Straight Arrow Connector 3">
            <a:extLst>
              <a:ext uri="{FF2B5EF4-FFF2-40B4-BE49-F238E27FC236}">
                <a16:creationId xmlns:a16="http://schemas.microsoft.com/office/drawing/2014/main" id="{B025AA26-0716-8F64-C4A8-2593D19A78C8}"/>
              </a:ext>
            </a:extLst>
          </p:cNvPr>
          <p:cNvCxnSpPr>
            <a:cxnSpLocks/>
          </p:cNvCxnSpPr>
          <p:nvPr/>
        </p:nvCxnSpPr>
        <p:spPr>
          <a:xfrm flipV="1">
            <a:off x="11641873" y="2321762"/>
            <a:ext cx="387201" cy="571067"/>
          </a:xfrm>
          <a:prstGeom prst="straightConnector1">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186E07B-484A-F324-4B9D-0C35B38D0340}"/>
              </a:ext>
            </a:extLst>
          </p:cNvPr>
          <p:cNvSpPr txBox="1"/>
          <p:nvPr/>
        </p:nvSpPr>
        <p:spPr>
          <a:xfrm>
            <a:off x="63050" y="59477"/>
            <a:ext cx="4921545" cy="3970318"/>
          </a:xfrm>
          <a:prstGeom prst="rect">
            <a:avLst/>
          </a:prstGeom>
          <a:noFill/>
        </p:spPr>
        <p:txBody>
          <a:bodyPr wrap="square" rtlCol="0">
            <a:spAutoFit/>
          </a:bodyPr>
          <a:lstStyle/>
          <a:p>
            <a:r>
              <a:rPr lang="en-GB" sz="3600" b="1" dirty="0"/>
              <a:t>Sergeant </a:t>
            </a:r>
            <a:r>
              <a:rPr lang="en-GB" sz="3600" b="1" dirty="0" err="1"/>
              <a:t>Talaiasi</a:t>
            </a:r>
            <a:r>
              <a:rPr lang="en-GB" sz="3600" b="1" dirty="0"/>
              <a:t> </a:t>
            </a:r>
            <a:r>
              <a:rPr lang="en-GB" sz="3600" b="1" dirty="0" err="1"/>
              <a:t>Labalaba</a:t>
            </a:r>
            <a:r>
              <a:rPr lang="en-GB" sz="3600" b="1"/>
              <a:t> </a:t>
            </a:r>
            <a:r>
              <a:rPr lang="en-GB" sz="3600"/>
              <a:t>(</a:t>
            </a:r>
            <a:r>
              <a:rPr lang="en-GB" sz="3200"/>
              <a:t>2nd </a:t>
            </a:r>
            <a:r>
              <a:rPr lang="en-GB" sz="3200" dirty="0"/>
              <a:t>from the right</a:t>
            </a:r>
            <a:r>
              <a:rPr lang="en-GB" sz="3600" dirty="0"/>
              <a:t>)</a:t>
            </a:r>
          </a:p>
          <a:p>
            <a:r>
              <a:rPr lang="en-GB" sz="3600" dirty="0"/>
              <a:t>(July 1942 </a:t>
            </a:r>
            <a:r>
              <a:rPr lang="es-419" sz="3600" dirty="0">
                <a:latin typeface="Calibri" panose="020F0502020204030204" pitchFamily="34" charset="0"/>
                <a:cs typeface="Times New Roman" panose="02020603050405020304" pitchFamily="18" charset="0"/>
              </a:rPr>
              <a:t>–</a:t>
            </a:r>
            <a:r>
              <a:rPr lang="en-GB" sz="3600" dirty="0"/>
              <a:t> July 1972)</a:t>
            </a:r>
          </a:p>
          <a:p>
            <a:r>
              <a:rPr lang="en-GB" sz="3600" dirty="0"/>
              <a:t>- Cold War (1947</a:t>
            </a:r>
            <a:r>
              <a:rPr lang="es-419" sz="3600" dirty="0">
                <a:latin typeface="Calibri" panose="020F0502020204030204" pitchFamily="34" charset="0"/>
                <a:cs typeface="Times New Roman" panose="02020603050405020304" pitchFamily="18" charset="0"/>
              </a:rPr>
              <a:t>–</a:t>
            </a:r>
            <a:r>
              <a:rPr lang="en-GB" sz="3600" dirty="0"/>
              <a:t>1991)</a:t>
            </a:r>
          </a:p>
          <a:p>
            <a:r>
              <a:rPr lang="en-GB" sz="3600" dirty="0"/>
              <a:t>- Fijian and Christian</a:t>
            </a:r>
          </a:p>
          <a:p>
            <a:r>
              <a:rPr lang="en-GB" sz="3600" dirty="0"/>
              <a:t>- Special Air Service (SAS)</a:t>
            </a:r>
          </a:p>
        </p:txBody>
      </p:sp>
      <p:pic>
        <p:nvPicPr>
          <p:cNvPr id="3" name="Picture 2">
            <a:extLst>
              <a:ext uri="{FF2B5EF4-FFF2-40B4-BE49-F238E27FC236}">
                <a16:creationId xmlns:a16="http://schemas.microsoft.com/office/drawing/2014/main" id="{98220EB2-BA7D-8EAD-9172-287452C40B80}"/>
              </a:ext>
            </a:extLst>
          </p:cNvPr>
          <p:cNvPicPr>
            <a:picLocks noChangeAspect="1"/>
          </p:cNvPicPr>
          <p:nvPr/>
        </p:nvPicPr>
        <p:blipFill>
          <a:blip r:embed="rId3"/>
          <a:stretch>
            <a:fillRect/>
          </a:stretch>
        </p:blipFill>
        <p:spPr>
          <a:xfrm>
            <a:off x="4653441" y="120921"/>
            <a:ext cx="5530099" cy="3095654"/>
          </a:xfrm>
          <a:prstGeom prst="rect">
            <a:avLst/>
          </a:prstGeom>
        </p:spPr>
      </p:pic>
      <p:sp>
        <p:nvSpPr>
          <p:cNvPr id="7" name="TextBox 6">
            <a:extLst>
              <a:ext uri="{FF2B5EF4-FFF2-40B4-BE49-F238E27FC236}">
                <a16:creationId xmlns:a16="http://schemas.microsoft.com/office/drawing/2014/main" id="{790D861E-CDC3-2CAC-9996-5AE5365B0CF7}"/>
              </a:ext>
            </a:extLst>
          </p:cNvPr>
          <p:cNvSpPr txBox="1"/>
          <p:nvPr/>
        </p:nvSpPr>
        <p:spPr>
          <a:xfrm>
            <a:off x="63050" y="3986226"/>
            <a:ext cx="11591424" cy="2862322"/>
          </a:xfrm>
          <a:prstGeom prst="rect">
            <a:avLst/>
          </a:prstGeom>
          <a:noFill/>
        </p:spPr>
        <p:txBody>
          <a:bodyPr wrap="square" rtlCol="0">
            <a:spAutoFit/>
          </a:bodyPr>
          <a:lstStyle/>
          <a:p>
            <a:r>
              <a:rPr lang="en-GB" sz="3600" dirty="0"/>
              <a:t>- He was mentioned in dispatches for single-handedly manning a 25-pounder field gun for over two and a half hours against at least 250 fighters, even after being wounded. He continued to fight until he was killed by a shot to the neck</a:t>
            </a:r>
          </a:p>
        </p:txBody>
      </p:sp>
    </p:spTree>
    <p:extLst>
      <p:ext uri="{BB962C8B-B14F-4D97-AF65-F5344CB8AC3E}">
        <p14:creationId xmlns:p14="http://schemas.microsoft.com/office/powerpoint/2010/main" val="991496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2CC">
            <a:alpha val="25000"/>
          </a:srgb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A7CA1AB-3F49-03FC-317F-A13B7A1F1D1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6000" y="333375"/>
            <a:ext cx="6096000" cy="3095625"/>
          </a:xfrm>
          <a:prstGeom prst="rect">
            <a:avLst/>
          </a:prstGeom>
        </p:spPr>
      </p:pic>
      <p:cxnSp>
        <p:nvCxnSpPr>
          <p:cNvPr id="4" name="Straight Arrow Connector 3">
            <a:extLst>
              <a:ext uri="{FF2B5EF4-FFF2-40B4-BE49-F238E27FC236}">
                <a16:creationId xmlns:a16="http://schemas.microsoft.com/office/drawing/2014/main" id="{B025AA26-0716-8F64-C4A8-2593D19A78C8}"/>
              </a:ext>
            </a:extLst>
          </p:cNvPr>
          <p:cNvCxnSpPr>
            <a:cxnSpLocks/>
          </p:cNvCxnSpPr>
          <p:nvPr/>
        </p:nvCxnSpPr>
        <p:spPr>
          <a:xfrm flipV="1">
            <a:off x="7517791" y="1660181"/>
            <a:ext cx="397460" cy="628557"/>
          </a:xfrm>
          <a:prstGeom prst="straightConnector1">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186E07B-484A-F324-4B9D-0C35B38D0340}"/>
              </a:ext>
            </a:extLst>
          </p:cNvPr>
          <p:cNvSpPr txBox="1"/>
          <p:nvPr/>
        </p:nvSpPr>
        <p:spPr>
          <a:xfrm>
            <a:off x="119804" y="150686"/>
            <a:ext cx="8206049" cy="3231654"/>
          </a:xfrm>
          <a:prstGeom prst="rect">
            <a:avLst/>
          </a:prstGeom>
          <a:noFill/>
        </p:spPr>
        <p:txBody>
          <a:bodyPr wrap="square" rtlCol="0">
            <a:spAutoFit/>
          </a:bodyPr>
          <a:lstStyle/>
          <a:p>
            <a:r>
              <a:rPr lang="en-GB" sz="3200" b="1" dirty="0"/>
              <a:t>Warrant Officer Class 2 Johnson Beharry</a:t>
            </a:r>
          </a:p>
          <a:p>
            <a:r>
              <a:rPr lang="en-GB" sz="3200" dirty="0"/>
              <a:t>(July 1979 – present)</a:t>
            </a:r>
            <a:br>
              <a:rPr lang="en-GB" sz="3200" dirty="0"/>
            </a:br>
            <a:endParaRPr lang="en-GB" sz="3200" dirty="0"/>
          </a:p>
          <a:p>
            <a:r>
              <a:rPr lang="en-GB" sz="3600" dirty="0"/>
              <a:t>- Iraq War (2003–2011)</a:t>
            </a:r>
          </a:p>
          <a:p>
            <a:r>
              <a:rPr lang="en-GB" sz="3600" dirty="0"/>
              <a:t>- Grenadian and Christian</a:t>
            </a:r>
          </a:p>
          <a:p>
            <a:r>
              <a:rPr lang="en-GB" sz="3600" dirty="0"/>
              <a:t>- Princess of </a:t>
            </a:r>
            <a:r>
              <a:rPr lang="en-GB" sz="3600" dirty="0" err="1"/>
              <a:t>Wales’</a:t>
            </a:r>
            <a:r>
              <a:rPr lang="en-GB" sz="3600" dirty="0"/>
              <a:t> Royal Regiment</a:t>
            </a:r>
          </a:p>
        </p:txBody>
      </p:sp>
      <p:pic>
        <p:nvPicPr>
          <p:cNvPr id="3" name="Picture 2">
            <a:extLst>
              <a:ext uri="{FF2B5EF4-FFF2-40B4-BE49-F238E27FC236}">
                <a16:creationId xmlns:a16="http://schemas.microsoft.com/office/drawing/2014/main" id="{24AA4981-BA3F-ECA8-72E4-D411CBB8FA0A}"/>
              </a:ext>
            </a:extLst>
          </p:cNvPr>
          <p:cNvPicPr>
            <a:picLocks noChangeAspect="1"/>
          </p:cNvPicPr>
          <p:nvPr/>
        </p:nvPicPr>
        <p:blipFill>
          <a:blip r:embed="rId3"/>
          <a:stretch>
            <a:fillRect/>
          </a:stretch>
        </p:blipFill>
        <p:spPr>
          <a:xfrm>
            <a:off x="9632373" y="-3850"/>
            <a:ext cx="2377489" cy="3555524"/>
          </a:xfrm>
          <a:prstGeom prst="rect">
            <a:avLst/>
          </a:prstGeom>
        </p:spPr>
      </p:pic>
      <p:sp>
        <p:nvSpPr>
          <p:cNvPr id="7" name="TextBox 6">
            <a:extLst>
              <a:ext uri="{FF2B5EF4-FFF2-40B4-BE49-F238E27FC236}">
                <a16:creationId xmlns:a16="http://schemas.microsoft.com/office/drawing/2014/main" id="{0AA9966D-D0BE-FB33-129E-EC1FDF4BAFE9}"/>
              </a:ext>
            </a:extLst>
          </p:cNvPr>
          <p:cNvSpPr txBox="1"/>
          <p:nvPr/>
        </p:nvSpPr>
        <p:spPr>
          <a:xfrm>
            <a:off x="89209" y="3497906"/>
            <a:ext cx="11920653" cy="3416320"/>
          </a:xfrm>
          <a:prstGeom prst="rect">
            <a:avLst/>
          </a:prstGeom>
          <a:noFill/>
        </p:spPr>
        <p:txBody>
          <a:bodyPr wrap="square" rtlCol="0">
            <a:spAutoFit/>
          </a:bodyPr>
          <a:lstStyle/>
          <a:p>
            <a:r>
              <a:rPr lang="en-GB" sz="3600" dirty="0"/>
              <a:t>- He was awarded the Victoria Cross in 2005 for saving his crew after two occasions when the armoured vehicle that he was driving was ambushed. Despite suffering intense fire and serious injuries, he managed to keep driving and extract his wounded comrades</a:t>
            </a:r>
          </a:p>
          <a:p>
            <a:r>
              <a:rPr lang="en-GB" sz="3600" dirty="0"/>
              <a:t>- In 2014, Beharry set up a charity to counter gangs in London</a:t>
            </a:r>
          </a:p>
        </p:txBody>
      </p:sp>
    </p:spTree>
    <p:extLst>
      <p:ext uri="{BB962C8B-B14F-4D97-AF65-F5344CB8AC3E}">
        <p14:creationId xmlns:p14="http://schemas.microsoft.com/office/powerpoint/2010/main" val="476439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2CC">
            <a:alpha val="25000"/>
          </a:srgbClr>
        </a:solidFill>
        <a:effectLst/>
      </p:bgPr>
    </p:bg>
    <p:spTree>
      <p:nvGrpSpPr>
        <p:cNvPr id="1" name=""/>
        <p:cNvGrpSpPr/>
        <p:nvPr/>
      </p:nvGrpSpPr>
      <p:grpSpPr>
        <a:xfrm>
          <a:off x="0" y="0"/>
          <a:ext cx="0" cy="0"/>
          <a:chOff x="0" y="0"/>
          <a:chExt cx="0" cy="0"/>
        </a:xfrm>
      </p:grpSpPr>
      <p:pic>
        <p:nvPicPr>
          <p:cNvPr id="2064" name="Picture 2063">
            <a:extLst>
              <a:ext uri="{FF2B5EF4-FFF2-40B4-BE49-F238E27FC236}">
                <a16:creationId xmlns:a16="http://schemas.microsoft.com/office/drawing/2014/main" id="{F9E34347-5CB6-7507-C8AE-3E69F5A0CC6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33375"/>
            <a:ext cx="12192000" cy="6191250"/>
          </a:xfrm>
          <a:prstGeom prst="rect">
            <a:avLst/>
          </a:prstGeom>
        </p:spPr>
      </p:pic>
      <p:cxnSp>
        <p:nvCxnSpPr>
          <p:cNvPr id="4" name="Straight Arrow Connector 3">
            <a:extLst>
              <a:ext uri="{FF2B5EF4-FFF2-40B4-BE49-F238E27FC236}">
                <a16:creationId xmlns:a16="http://schemas.microsoft.com/office/drawing/2014/main" id="{B025AA26-0716-8F64-C4A8-2593D19A78C8}"/>
              </a:ext>
            </a:extLst>
          </p:cNvPr>
          <p:cNvCxnSpPr>
            <a:cxnSpLocks/>
            <a:stCxn id="28" idx="0"/>
          </p:cNvCxnSpPr>
          <p:nvPr/>
        </p:nvCxnSpPr>
        <p:spPr>
          <a:xfrm flipV="1">
            <a:off x="1848762" y="2960210"/>
            <a:ext cx="1812026" cy="165140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C086730-26E7-D2D2-41DB-34A66174EF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19436" y="4611613"/>
            <a:ext cx="1591223" cy="2024577"/>
          </a:xfrm>
          <a:prstGeom prst="rect">
            <a:avLst/>
          </a:prstGeom>
        </p:spPr>
      </p:pic>
      <p:cxnSp>
        <p:nvCxnSpPr>
          <p:cNvPr id="8" name="Straight Arrow Connector 7">
            <a:extLst>
              <a:ext uri="{FF2B5EF4-FFF2-40B4-BE49-F238E27FC236}">
                <a16:creationId xmlns:a16="http://schemas.microsoft.com/office/drawing/2014/main" id="{C9E887F7-207F-46CB-8F16-61F1F4DA0A3C}"/>
              </a:ext>
            </a:extLst>
          </p:cNvPr>
          <p:cNvCxnSpPr>
            <a:cxnSpLocks/>
            <a:stCxn id="7" idx="0"/>
          </p:cNvCxnSpPr>
          <p:nvPr/>
        </p:nvCxnSpPr>
        <p:spPr>
          <a:xfrm flipV="1">
            <a:off x="3415048" y="3166155"/>
            <a:ext cx="2292670" cy="144545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60AD5AE0-0B3F-CD94-98D7-538B030E0E9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345009" y="4634631"/>
            <a:ext cx="1761646" cy="1890024"/>
          </a:xfrm>
          <a:prstGeom prst="rect">
            <a:avLst/>
          </a:prstGeom>
        </p:spPr>
      </p:pic>
      <p:cxnSp>
        <p:nvCxnSpPr>
          <p:cNvPr id="11" name="Straight Arrow Connector 10">
            <a:extLst>
              <a:ext uri="{FF2B5EF4-FFF2-40B4-BE49-F238E27FC236}">
                <a16:creationId xmlns:a16="http://schemas.microsoft.com/office/drawing/2014/main" id="{F30028F3-BC4A-2877-CF17-EFC1F86FCD89}"/>
              </a:ext>
            </a:extLst>
          </p:cNvPr>
          <p:cNvCxnSpPr>
            <a:cxnSpLocks/>
          </p:cNvCxnSpPr>
          <p:nvPr/>
        </p:nvCxnSpPr>
        <p:spPr>
          <a:xfrm flipV="1">
            <a:off x="11106655" y="4954385"/>
            <a:ext cx="182029" cy="62525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A45E7E39-7988-D491-FEA6-4E582105B9E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999343" y="3011324"/>
            <a:ext cx="2587402" cy="1452284"/>
          </a:xfrm>
          <a:prstGeom prst="rect">
            <a:avLst/>
          </a:prstGeom>
        </p:spPr>
      </p:pic>
      <p:cxnSp>
        <p:nvCxnSpPr>
          <p:cNvPr id="17" name="Straight Arrow Connector 16">
            <a:extLst>
              <a:ext uri="{FF2B5EF4-FFF2-40B4-BE49-F238E27FC236}">
                <a16:creationId xmlns:a16="http://schemas.microsoft.com/office/drawing/2014/main" id="{42F9190D-7638-CDEF-B5D1-C130D7912655}"/>
              </a:ext>
            </a:extLst>
          </p:cNvPr>
          <p:cNvCxnSpPr>
            <a:cxnSpLocks/>
            <a:stCxn id="16" idx="3"/>
          </p:cNvCxnSpPr>
          <p:nvPr/>
        </p:nvCxnSpPr>
        <p:spPr>
          <a:xfrm>
            <a:off x="11586745" y="3737466"/>
            <a:ext cx="261662" cy="45769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15481DEA-E564-467A-709A-6D5EE8B6D9E3}"/>
              </a:ext>
            </a:extLst>
          </p:cNvPr>
          <p:cNvCxnSpPr>
            <a:cxnSpLocks/>
          </p:cNvCxnSpPr>
          <p:nvPr/>
        </p:nvCxnSpPr>
        <p:spPr>
          <a:xfrm flipV="1">
            <a:off x="1331959" y="2758272"/>
            <a:ext cx="1775136" cy="121051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8" name="Picture 27">
            <a:extLst>
              <a:ext uri="{FF2B5EF4-FFF2-40B4-BE49-F238E27FC236}">
                <a16:creationId xmlns:a16="http://schemas.microsoft.com/office/drawing/2014/main" id="{02BAE2B7-9FFF-248C-CCA6-A116F762866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173903" y="4611613"/>
            <a:ext cx="1349718" cy="2024577"/>
          </a:xfrm>
          <a:prstGeom prst="rect">
            <a:avLst/>
          </a:prstGeom>
        </p:spPr>
      </p:pic>
      <p:pic>
        <p:nvPicPr>
          <p:cNvPr id="2050" name="Picture 2" descr="Two stills of Princess Ademola from the Colonial Film Office film ‘Nurse Ademola’ (1944/45) © Imperial War Museum.">
            <a:extLst>
              <a:ext uri="{FF2B5EF4-FFF2-40B4-BE49-F238E27FC236}">
                <a16:creationId xmlns:a16="http://schemas.microsoft.com/office/drawing/2014/main" id="{36F24333-8641-0583-CEE8-4E14DB991C6A}"/>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4306474" y="4611613"/>
            <a:ext cx="1980931" cy="2024693"/>
          </a:xfrm>
          <a:prstGeom prst="rect">
            <a:avLst/>
          </a:prstGeom>
          <a:noFill/>
          <a:extLst>
            <a:ext uri="{909E8E84-426E-40DD-AFC4-6F175D3DCCD1}">
              <a14:hiddenFill xmlns:a14="http://schemas.microsoft.com/office/drawing/2010/main">
                <a:solidFill>
                  <a:srgbClr val="FFFFFF"/>
                </a:solidFill>
              </a14:hiddenFill>
            </a:ext>
          </a:extLst>
        </p:spPr>
      </p:pic>
      <p:cxnSp>
        <p:nvCxnSpPr>
          <p:cNvPr id="31" name="Straight Arrow Connector 30">
            <a:extLst>
              <a:ext uri="{FF2B5EF4-FFF2-40B4-BE49-F238E27FC236}">
                <a16:creationId xmlns:a16="http://schemas.microsoft.com/office/drawing/2014/main" id="{B9940044-A6B6-6A52-F79E-6A9973A47704}"/>
              </a:ext>
            </a:extLst>
          </p:cNvPr>
          <p:cNvCxnSpPr>
            <a:cxnSpLocks/>
            <a:stCxn id="2050" idx="0"/>
          </p:cNvCxnSpPr>
          <p:nvPr/>
        </p:nvCxnSpPr>
        <p:spPr>
          <a:xfrm flipV="1">
            <a:off x="5296940" y="2984385"/>
            <a:ext cx="764626" cy="162722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052" name="Picture 2051">
            <a:extLst>
              <a:ext uri="{FF2B5EF4-FFF2-40B4-BE49-F238E27FC236}">
                <a16:creationId xmlns:a16="http://schemas.microsoft.com/office/drawing/2014/main" id="{A2F8522F-0D0F-9677-8DE2-37277C2205A1}"/>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61698" y="2984385"/>
            <a:ext cx="1190735" cy="2024577"/>
          </a:xfrm>
          <a:prstGeom prst="rect">
            <a:avLst/>
          </a:prstGeom>
        </p:spPr>
      </p:pic>
      <p:pic>
        <p:nvPicPr>
          <p:cNvPr id="2054" name="Picture 2053">
            <a:extLst>
              <a:ext uri="{FF2B5EF4-FFF2-40B4-BE49-F238E27FC236}">
                <a16:creationId xmlns:a16="http://schemas.microsoft.com/office/drawing/2014/main" id="{999D79A4-874C-DC04-CD60-1D39FB08B510}"/>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6383220" y="4483066"/>
            <a:ext cx="1532363" cy="2153124"/>
          </a:xfrm>
          <a:prstGeom prst="rect">
            <a:avLst/>
          </a:prstGeom>
        </p:spPr>
      </p:pic>
      <p:cxnSp>
        <p:nvCxnSpPr>
          <p:cNvPr id="2055" name="Straight Arrow Connector 2054">
            <a:extLst>
              <a:ext uri="{FF2B5EF4-FFF2-40B4-BE49-F238E27FC236}">
                <a16:creationId xmlns:a16="http://schemas.microsoft.com/office/drawing/2014/main" id="{E6734A3E-2E0C-37F3-3DFE-1FEF28D419D4}"/>
              </a:ext>
            </a:extLst>
          </p:cNvPr>
          <p:cNvCxnSpPr>
            <a:cxnSpLocks/>
          </p:cNvCxnSpPr>
          <p:nvPr/>
        </p:nvCxnSpPr>
        <p:spPr>
          <a:xfrm flipH="1" flipV="1">
            <a:off x="5733366" y="1423555"/>
            <a:ext cx="1411061" cy="305951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059" name="Picture 2058">
            <a:extLst>
              <a:ext uri="{FF2B5EF4-FFF2-40B4-BE49-F238E27FC236}">
                <a16:creationId xmlns:a16="http://schemas.microsoft.com/office/drawing/2014/main" id="{EC724D3D-8D38-EE75-6B0B-93D768A59F60}"/>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924805" y="4482695"/>
            <a:ext cx="1419324" cy="2127472"/>
          </a:xfrm>
          <a:prstGeom prst="rect">
            <a:avLst/>
          </a:prstGeom>
        </p:spPr>
      </p:pic>
      <p:cxnSp>
        <p:nvCxnSpPr>
          <p:cNvPr id="2061" name="Straight Arrow Connector 2060">
            <a:extLst>
              <a:ext uri="{FF2B5EF4-FFF2-40B4-BE49-F238E27FC236}">
                <a16:creationId xmlns:a16="http://schemas.microsoft.com/office/drawing/2014/main" id="{D0DFACD5-9E91-AD33-2D3C-A2B87426EBF6}"/>
              </a:ext>
            </a:extLst>
          </p:cNvPr>
          <p:cNvCxnSpPr>
            <a:cxnSpLocks/>
            <a:stCxn id="2059" idx="0"/>
          </p:cNvCxnSpPr>
          <p:nvPr/>
        </p:nvCxnSpPr>
        <p:spPr>
          <a:xfrm flipH="1" flipV="1">
            <a:off x="8040414" y="2172935"/>
            <a:ext cx="594053" cy="230976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97ED7C6-B6FC-D190-A844-3ECD07D4A069}"/>
              </a:ext>
            </a:extLst>
          </p:cNvPr>
          <p:cNvSpPr txBox="1"/>
          <p:nvPr/>
        </p:nvSpPr>
        <p:spPr>
          <a:xfrm>
            <a:off x="0" y="10263"/>
            <a:ext cx="12192000" cy="1692771"/>
          </a:xfrm>
          <a:prstGeom prst="rect">
            <a:avLst/>
          </a:prstGeom>
          <a:solidFill>
            <a:srgbClr val="FFFFCC">
              <a:alpha val="64000"/>
            </a:srgbClr>
          </a:solidFill>
          <a:ln>
            <a:noFill/>
          </a:ln>
          <a:effectLst>
            <a:outerShdw blurRad="50800" dist="50800" dir="5400000" algn="ctr" rotWithShape="0">
              <a:srgbClr val="FFFFCC">
                <a:alpha val="25000"/>
              </a:srgbClr>
            </a:outerShdw>
          </a:effectLst>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5200" dirty="0"/>
              <a:t>What do these individuals have in common?</a:t>
            </a:r>
          </a:p>
          <a:p>
            <a:pPr algn="ctr"/>
            <a:r>
              <a:rPr lang="en-GB" sz="5200" dirty="0"/>
              <a:t>What makes them different? </a:t>
            </a:r>
          </a:p>
        </p:txBody>
      </p:sp>
    </p:spTree>
    <p:extLst>
      <p:ext uri="{BB962C8B-B14F-4D97-AF65-F5344CB8AC3E}">
        <p14:creationId xmlns:p14="http://schemas.microsoft.com/office/powerpoint/2010/main" val="4045066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 praise you, for I am fearfully and wonderfully made - Daughters of the  Creator">
            <a:extLst>
              <a:ext uri="{FF2B5EF4-FFF2-40B4-BE49-F238E27FC236}">
                <a16:creationId xmlns:a16="http://schemas.microsoft.com/office/drawing/2014/main" id="{F4B0C6CD-308E-AC42-E9A7-9450AE4A73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000" b="13280"/>
          <a:stretch/>
        </p:blipFill>
        <p:spPr bwMode="auto">
          <a:xfrm>
            <a:off x="2065840" y="294238"/>
            <a:ext cx="8338112" cy="6563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1433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ove Your Neighbour as Yourself (爱人如己) | Abbalove Ministries">
            <a:extLst>
              <a:ext uri="{FF2B5EF4-FFF2-40B4-BE49-F238E27FC236}">
                <a16:creationId xmlns:a16="http://schemas.microsoft.com/office/drawing/2014/main" id="{D0842109-1714-09C2-6E91-26A277F8F1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2875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14600</TotalTime>
  <Words>1306</Words>
  <Application>Microsoft Office PowerPoint</Application>
  <PresentationFormat>Widescreen</PresentationFormat>
  <Paragraphs>119</Paragraphs>
  <Slides>15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inherit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Henshaw</dc:creator>
  <cp:lastModifiedBy>Rebecca Parkinson</cp:lastModifiedBy>
  <cp:revision>49</cp:revision>
  <dcterms:created xsi:type="dcterms:W3CDTF">2024-07-09T13:55:53Z</dcterms:created>
  <dcterms:modified xsi:type="dcterms:W3CDTF">2024-11-12T12:45:10Z</dcterms:modified>
</cp:coreProperties>
</file>