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3" r:id="rId3"/>
    <p:sldId id="265" r:id="rId4"/>
    <p:sldId id="269" r:id="rId5"/>
    <p:sldId id="270" r:id="rId6"/>
    <p:sldId id="27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DC17A-85E2-259A-AA8B-DC6C8F080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2419E3-C5C7-F0D5-DE55-1D6E9F724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0FCAE-D56B-1B69-E5C3-6811226F9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5E301-7C5E-710E-8404-CFD85C8E2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B079E-1C38-422F-4FE6-103D9436D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614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63D8C-28C0-916E-2715-A4897677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D6B5-5C2A-44C0-A8C8-7C9269D61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A81B8-4F63-338E-59CB-31EF10F62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01867-6ED7-0267-EFBD-E8A779D4B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2C8BD-D18C-F7DA-C0F2-EB860BABC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001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14673-7EA9-92C9-8D6E-1931C2FA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E0140-A85A-2B3E-A452-43A4D7F3F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0FC9C-6CD5-1538-A201-3CC649F67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8F6BF-A4C3-1BAD-A6A1-95F5BAF85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704F5-8F27-7E3B-6562-C1A9D410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B4B1-B50B-2D99-547D-9845A72A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1E172-3C91-F258-B8A9-695F625C9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5D418-A42E-48BD-E693-E89B316CC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6766E-BCD5-F4D5-7256-346F5923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20BE3-0EA2-367B-1325-04FA689EC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30EAE-C35C-AE60-0BF6-1EFF98A5D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9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0305-03EF-883D-4D4D-4985ADD65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34C4F-F69E-C479-3BA6-0146227BC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1891C-F80E-873A-FA6B-C80C5D5B6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DEC1E-0FC4-736B-1C2A-0E4DE879D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C5C398-5CA1-352B-7C59-0363252BD6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0E459C-2C5B-5012-1BB8-DF436B87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880B2-3110-510A-EE39-91AB412B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E1E35E-4CBD-7674-D4CB-28BFBAD27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43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0FF5-888C-8E01-A1B7-2AE86168A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25AFEA-CC80-FD4F-E2FD-C6E6357D2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48B06-2E48-8DC1-2AE3-B1F238270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D2B3E-D4AC-4710-AF58-80271560D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138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D0833E-5CB2-D889-E348-4A5CDA01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2A0C-2C7C-8B28-31DD-FFEC3F5B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D5AF2-6035-9230-A03D-E78652A4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5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35EE-F431-C9EC-9C55-2DEA8B0DC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C2B62-41B9-ADC9-C6F8-3572E9A61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EA9C5-253B-1E29-125A-1B6BC65BA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8DED8-A656-840C-7951-FC4B91FCF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90438-F336-5E6A-5A1B-D5FB8C411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A9EE1-87A5-E6FA-3D8F-27A1037C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945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018EB-9C3B-CA8C-0D45-888245D5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A29DD1-6AA3-C863-1F3D-C921A6D498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DF1B8-5FB3-F477-BD43-F342D5EF8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455D2-2B1B-9DF8-C079-07302B0E4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A9F9F-C745-0F29-E3AB-8FD07873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0FE1E-FDAC-1D81-41D0-97FE785CA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556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D4BB7-0D2D-E99D-02E2-F8D6A4B50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17DD81-AF6C-D838-D0E0-8178DC4E4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26F3B-8E1C-337A-8C47-989CBA47A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9FC73-76DF-06B4-00E3-E9B1BD637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34897-EBC3-E7AA-0C9B-29A817BE6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175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4F0EE7-7A52-6F95-A5F7-75653229A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F597B-C408-B6FC-AE9C-A98E94762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57068-2DFE-475E-3539-74B4E15C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0BED4-A3BB-2057-9F19-04CFE071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4F094-81D5-4CE0-7A42-BFE4073D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05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63C7A9-5A2F-D004-2200-4060A98E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5C2E3-6C5A-B2BA-2BFD-6CFD398D7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1E3C8-2669-EBC2-A465-59F7119575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8CE58-F79C-4F85-942F-3AE40DC9A5E3}" type="datetimeFigureOut">
              <a:rPr lang="en-GB" smtClean="0"/>
              <a:t>12/09/2024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CE7FD-023A-3139-8F2A-F669405434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2E173-B765-DABB-B00D-7E952C4DB5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1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4140A6-2E69-FB0E-F6D6-1256AAB77B6E}"/>
              </a:ext>
            </a:extLst>
          </p:cNvPr>
          <p:cNvSpPr txBox="1"/>
          <p:nvPr/>
        </p:nvSpPr>
        <p:spPr>
          <a:xfrm>
            <a:off x="1394114" y="520512"/>
            <a:ext cx="9403772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UK farmers waste between 10% and 16% of their crops annually</a:t>
            </a:r>
            <a:endParaRPr lang="en-GB" sz="400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Arial Unicode MS"/>
              <a:cs typeface="Arial Unicode MS"/>
            </a:endParaRPr>
          </a:p>
          <a:p>
            <a:pPr algn="r"/>
            <a:r>
              <a:rPr lang="en-GB" sz="440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Helvetica" panose="020B0604020202020204" pitchFamily="34" charset="0"/>
                <a:cs typeface="Arial Unicode MS"/>
              </a:rPr>
              <a:t> </a:t>
            </a:r>
            <a:r>
              <a:rPr lang="en-US" sz="2400" i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Source: Feedback, an environmental charity</a:t>
            </a:r>
            <a:endParaRPr lang="en-GB" sz="2400" i="1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Arial Unicode MS"/>
              <a:cs typeface="Arial Unicode MS"/>
            </a:endParaRPr>
          </a:p>
          <a:p>
            <a:endParaRPr lang="en-GB" sz="400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Arial Unicode MS"/>
              <a:cs typeface="Arial Unicode MS"/>
            </a:endParaRPr>
          </a:p>
          <a:p>
            <a:r>
              <a:rPr lang="en-US" sz="440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Over 170,000 </a:t>
            </a:r>
            <a:r>
              <a:rPr lang="en-US" sz="440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tonnes</a:t>
            </a:r>
            <a:r>
              <a:rPr lang="en-US" sz="440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 of food is wasted in the fresh produce supply chain every year</a:t>
            </a:r>
          </a:p>
          <a:p>
            <a:endParaRPr lang="en-US" sz="4400" dirty="0">
              <a:solidFill>
                <a:schemeClr val="accent6">
                  <a:lumMod val="75000"/>
                </a:schemeClr>
              </a:solidFill>
              <a:ea typeface="Arial Unicode MS"/>
              <a:cs typeface="Arial Unicode MS"/>
            </a:endParaRPr>
          </a:p>
          <a:p>
            <a:pPr algn="r"/>
            <a:r>
              <a:rPr lang="en-US" sz="2400" i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Source: WRAP (Waste and Resources Action </a:t>
            </a:r>
            <a:r>
              <a:rPr lang="en-US" sz="2400" i="1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Programme</a:t>
            </a:r>
            <a:r>
              <a:rPr lang="en-US" sz="2400" i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)</a:t>
            </a:r>
            <a:endParaRPr lang="en-GB" sz="2400" i="1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046437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027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raft law to exclude wonky carrots from food waste figures ...">
            <a:extLst>
              <a:ext uri="{FF2B5EF4-FFF2-40B4-BE49-F238E27FC236}">
                <a16:creationId xmlns:a16="http://schemas.microsoft.com/office/drawing/2014/main" id="{5203D271-6257-1C12-79C5-52C074768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3" r="4" b="4266"/>
          <a:stretch/>
        </p:blipFill>
        <p:spPr bwMode="auto">
          <a:xfrm>
            <a:off x="641276" y="643467"/>
            <a:ext cx="4013020" cy="270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Wonky Carrots Picture Framed &amp; Mounted Wall Art in Colour by Jim Jones">
            <a:extLst>
              <a:ext uri="{FF2B5EF4-FFF2-40B4-BE49-F238E27FC236}">
                <a16:creationId xmlns:a16="http://schemas.microsoft.com/office/drawing/2014/main" id="{3794E105-46D7-27CF-87DF-37262406D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" r="-1" b="3068"/>
          <a:stretch/>
        </p:blipFill>
        <p:spPr bwMode="auto">
          <a:xfrm>
            <a:off x="643467" y="3509433"/>
            <a:ext cx="4010830" cy="270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Why I love wonky carrots">
            <a:extLst>
              <a:ext uri="{FF2B5EF4-FFF2-40B4-BE49-F238E27FC236}">
                <a16:creationId xmlns:a16="http://schemas.microsoft.com/office/drawing/2014/main" id="{48578D3E-1C07-806D-4C38-ABF6B7A6A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r="13267"/>
          <a:stretch/>
        </p:blipFill>
        <p:spPr bwMode="auto">
          <a:xfrm>
            <a:off x="4812633" y="643467"/>
            <a:ext cx="67359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074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6" name="Rectangle 9235">
            <a:extLst>
              <a:ext uri="{FF2B5EF4-FFF2-40B4-BE49-F238E27FC236}">
                <a16:creationId xmlns:a16="http://schemas.microsoft.com/office/drawing/2014/main" id="{C7336F7B-7038-4227-BCAC-E417CC3F6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4" name="Picture 8" descr="Tesco Perfectly Imperfect Carrots (1 ...">
            <a:extLst>
              <a:ext uri="{FF2B5EF4-FFF2-40B4-BE49-F238E27FC236}">
                <a16:creationId xmlns:a16="http://schemas.microsoft.com/office/drawing/2014/main" id="{89A7EB6A-84C4-CEA9-3B4E-0F84489AC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2" r="-2" b="8330"/>
          <a:stretch/>
        </p:blipFill>
        <p:spPr bwMode="auto">
          <a:xfrm>
            <a:off x="196731" y="175147"/>
            <a:ext cx="3792174" cy="317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March 2016 – systems4food">
            <a:extLst>
              <a:ext uri="{FF2B5EF4-FFF2-40B4-BE49-F238E27FC236}">
                <a16:creationId xmlns:a16="http://schemas.microsoft.com/office/drawing/2014/main" id="{2B35C724-616E-4690-81BC-4FF4628BE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6" r="-2" b="20356"/>
          <a:stretch/>
        </p:blipFill>
        <p:spPr bwMode="auto">
          <a:xfrm>
            <a:off x="4209091" y="175147"/>
            <a:ext cx="3792174" cy="317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Morrisons Wonky Carrots | Morrisons">
            <a:extLst>
              <a:ext uri="{FF2B5EF4-FFF2-40B4-BE49-F238E27FC236}">
                <a16:creationId xmlns:a16="http://schemas.microsoft.com/office/drawing/2014/main" id="{75440E90-2AE5-FB78-9D7B-9B3BB4E47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6292"/>
          <a:stretch/>
        </p:blipFill>
        <p:spPr bwMode="auto">
          <a:xfrm>
            <a:off x="8194217" y="175147"/>
            <a:ext cx="3792174" cy="317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Waitrose Wonderfully Wonky Carrots ...">
            <a:extLst>
              <a:ext uri="{FF2B5EF4-FFF2-40B4-BE49-F238E27FC236}">
                <a16:creationId xmlns:a16="http://schemas.microsoft.com/office/drawing/2014/main" id="{F93F0A8E-E9F8-9361-A738-490409F7B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0" r="-1" b="6828"/>
          <a:stretch/>
        </p:blipFill>
        <p:spPr bwMode="auto">
          <a:xfrm>
            <a:off x="191088" y="3508511"/>
            <a:ext cx="3792174" cy="317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The Perfectly Wonky Carrot : Newmany ...">
            <a:extLst>
              <a:ext uri="{FF2B5EF4-FFF2-40B4-BE49-F238E27FC236}">
                <a16:creationId xmlns:a16="http://schemas.microsoft.com/office/drawing/2014/main" id="{641DFD60-51C0-BBB2-C2E9-630F24930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 r="-2" b="10468"/>
          <a:stretch/>
        </p:blipFill>
        <p:spPr bwMode="auto">
          <a:xfrm>
            <a:off x="4203448" y="3508511"/>
            <a:ext cx="3792174" cy="317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Morrisons Wonky Veg Carrots, 1 kg ...">
            <a:extLst>
              <a:ext uri="{FF2B5EF4-FFF2-40B4-BE49-F238E27FC236}">
                <a16:creationId xmlns:a16="http://schemas.microsoft.com/office/drawing/2014/main" id="{18EC3464-4E12-F9CF-7DE5-382E9133B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r="-1" b="4941"/>
          <a:stretch/>
        </p:blipFill>
        <p:spPr bwMode="auto">
          <a:xfrm>
            <a:off x="8188574" y="3508511"/>
            <a:ext cx="3792174" cy="317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93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8" name="Rectangle 1057">
            <a:extLst>
              <a:ext uri="{FF2B5EF4-FFF2-40B4-BE49-F238E27FC236}">
                <a16:creationId xmlns:a16="http://schemas.microsoft.com/office/drawing/2014/main" id="{ED704EFE-42E8-4C4D-AF32-312001F7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Fruit picking in england">
            <a:extLst>
              <a:ext uri="{FF2B5EF4-FFF2-40B4-BE49-F238E27FC236}">
                <a16:creationId xmlns:a16="http://schemas.microsoft.com/office/drawing/2014/main" id="{A6159194-3013-91B4-E6B5-753593201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2" r="7959" b="1"/>
          <a:stretch/>
        </p:blipFill>
        <p:spPr bwMode="auto">
          <a:xfrm>
            <a:off x="20" y="10"/>
            <a:ext cx="4063977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is fruit-picking really like and ...">
            <a:extLst>
              <a:ext uri="{FF2B5EF4-FFF2-40B4-BE49-F238E27FC236}">
                <a16:creationId xmlns:a16="http://schemas.microsoft.com/office/drawing/2014/main" id="{3FC4D584-51DB-216E-9497-DF074278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99" b="-1"/>
          <a:stretch/>
        </p:blipFill>
        <p:spPr bwMode="auto">
          <a:xfrm>
            <a:off x="4044529" y="10"/>
            <a:ext cx="4083465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ruit Rescue Program - Ladysmith ...">
            <a:extLst>
              <a:ext uri="{FF2B5EF4-FFF2-40B4-BE49-F238E27FC236}">
                <a16:creationId xmlns:a16="http://schemas.microsoft.com/office/drawing/2014/main" id="{D2B92C58-69CD-6E8F-080C-0A4D14FB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2" r="18487" b="1"/>
          <a:stretch/>
        </p:blipFill>
        <p:spPr bwMode="auto">
          <a:xfrm>
            <a:off x="8127994" y="10"/>
            <a:ext cx="4064005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UK labour shortage: 'It used to be easy ...">
            <a:extLst>
              <a:ext uri="{FF2B5EF4-FFF2-40B4-BE49-F238E27FC236}">
                <a16:creationId xmlns:a16="http://schemas.microsoft.com/office/drawing/2014/main" id="{484FC470-BEAF-C2EC-9BB5-035C232A2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7" r="22900" b="1"/>
          <a:stretch/>
        </p:blipFill>
        <p:spPr bwMode="auto">
          <a:xfrm>
            <a:off x="20" y="3429000"/>
            <a:ext cx="405991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pple Pickers Wanted – Wobblegate Orchards">
            <a:extLst>
              <a:ext uri="{FF2B5EF4-FFF2-40B4-BE49-F238E27FC236}">
                <a16:creationId xmlns:a16="http://schemas.microsoft.com/office/drawing/2014/main" id="{D8DBC818-3F9D-CFFD-CB6F-571C9996A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6" r="1583" b="2"/>
          <a:stretch/>
        </p:blipFill>
        <p:spPr bwMode="auto">
          <a:xfrm>
            <a:off x="4052316" y="3429000"/>
            <a:ext cx="408736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k NZ - PICK TIKI JOB! 🍎 Hawkes Bay ...">
            <a:extLst>
              <a:ext uri="{FF2B5EF4-FFF2-40B4-BE49-F238E27FC236}">
                <a16:creationId xmlns:a16="http://schemas.microsoft.com/office/drawing/2014/main" id="{80CD2FA6-21D8-A272-C341-E7B66C592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540"/>
          <a:stretch/>
        </p:blipFill>
        <p:spPr bwMode="auto">
          <a:xfrm>
            <a:off x="8132064" y="3429000"/>
            <a:ext cx="405993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316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Waterlogged Soil Explained - Soil ...">
            <a:extLst>
              <a:ext uri="{FF2B5EF4-FFF2-40B4-BE49-F238E27FC236}">
                <a16:creationId xmlns:a16="http://schemas.microsoft.com/office/drawing/2014/main" id="{77F57337-7405-5F80-1156-7127FD9C5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8" r="-2" b="4374"/>
          <a:stretch/>
        </p:blipFill>
        <p:spPr bwMode="auto">
          <a:xfrm>
            <a:off x="643467" y="643467"/>
            <a:ext cx="53720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aterlogged field CMYK | Kelvin Cave Ltd">
            <a:extLst>
              <a:ext uri="{FF2B5EF4-FFF2-40B4-BE49-F238E27FC236}">
                <a16:creationId xmlns:a16="http://schemas.microsoft.com/office/drawing/2014/main" id="{3F1AE6C5-90ED-FF6F-8895-2E1C91797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0" r="19619" b="1"/>
          <a:stretch/>
        </p:blipFill>
        <p:spPr bwMode="auto">
          <a:xfrm>
            <a:off x="6176432" y="643467"/>
            <a:ext cx="53721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497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Gleaning Network - Fighting Food Waste ...">
            <a:extLst>
              <a:ext uri="{FF2B5EF4-FFF2-40B4-BE49-F238E27FC236}">
                <a16:creationId xmlns:a16="http://schemas.microsoft.com/office/drawing/2014/main" id="{D6F54704-DB4B-9FFE-2998-1E7AD23F0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5097" y="1289713"/>
            <a:ext cx="5630880" cy="407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25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leanings for the Poor – Justice, Not Charity - TheTorah.com">
            <a:extLst>
              <a:ext uri="{FF2B5EF4-FFF2-40B4-BE49-F238E27FC236}">
                <a16:creationId xmlns:a16="http://schemas.microsoft.com/office/drawing/2014/main" id="{28A06BE7-AEB7-E3BB-3C52-FC6392387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169" y="0"/>
            <a:ext cx="8983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822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46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Unicode MS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2024-08-20T08:54:38Z</dcterms:created>
  <dcterms:modified xsi:type="dcterms:W3CDTF">2024-09-13T09:46:40Z</dcterms:modified>
</cp:coreProperties>
</file>